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1" r:id="rId5"/>
    <p:sldId id="257" r:id="rId6"/>
    <p:sldId id="258" r:id="rId7"/>
    <p:sldId id="262" r:id="rId8"/>
    <p:sldId id="263" r:id="rId9"/>
    <p:sldId id="264" r:id="rId10"/>
    <p:sldId id="267" r:id="rId11"/>
    <p:sldId id="268" r:id="rId12"/>
    <p:sldId id="269" r:id="rId13"/>
    <p:sldId id="270" r:id="rId14"/>
    <p:sldId id="272" r:id="rId15"/>
    <p:sldId id="273" r:id="rId16"/>
    <p:sldId id="274" r:id="rId17"/>
    <p:sldId id="277" r:id="rId18"/>
    <p:sldId id="279" r:id="rId19"/>
    <p:sldId id="280" r:id="rId20"/>
    <p:sldId id="282" r:id="rId21"/>
    <p:sldId id="283" r:id="rId22"/>
    <p:sldId id="28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66" d="100"/>
          <a:sy n="66" d="100"/>
        </p:scale>
        <p:origin x="6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12/18/2021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C689097-B4E2-4F9F-9CBE-5C04691F4EB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607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243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539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284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29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923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621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79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0167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451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574BDDD-E77C-4F65-80AE-A2B49D0566BE}" type="datetimeFigureOut">
              <a:rPr lang="en-US" smtClean="0"/>
              <a:t>12/18/2021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012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574BDDD-E77C-4F65-80AE-A2B49D0566BE}" type="datetimeFigureOut">
              <a:rPr lang="en-US" smtClean="0"/>
              <a:t>12/18/2021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C689097-B4E2-4F9F-9CBE-5C04691F4EB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903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Hand on a tablet with digital signs">
            <a:extLst>
              <a:ext uri="{FF2B5EF4-FFF2-40B4-BE49-F238E27FC236}">
                <a16:creationId xmlns:a16="http://schemas.microsoft.com/office/drawing/2014/main" id="{789EA612-CC6B-4F53-8CF3-023BD77952CE}"/>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4" name="Title 3">
            <a:extLst>
              <a:ext uri="{FF2B5EF4-FFF2-40B4-BE49-F238E27FC236}">
                <a16:creationId xmlns:a16="http://schemas.microsoft.com/office/drawing/2014/main" id="{4D572B4A-4D4A-4B2B-B469-8A6BA14C30F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Weather Data Base analysis using Python.</a:t>
            </a:r>
          </a:p>
        </p:txBody>
      </p:sp>
      <p:sp>
        <p:nvSpPr>
          <p:cNvPr id="5" name="Subtitle 4">
            <a:extLst>
              <a:ext uri="{FF2B5EF4-FFF2-40B4-BE49-F238E27FC236}">
                <a16:creationId xmlns:a16="http://schemas.microsoft.com/office/drawing/2014/main" id="{60C502FE-F8E2-4C5B-9CD1-CE1788BD115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CEIS 110- December 2021</a:t>
            </a:r>
          </a:p>
          <a:p>
            <a:r>
              <a:rPr lang="en-US" dirty="0">
                <a:solidFill>
                  <a:srgbClr val="FFFFFF"/>
                </a:solidFill>
              </a:rPr>
              <a:t>Ashley Kennedy</a:t>
            </a:r>
          </a:p>
        </p:txBody>
      </p:sp>
    </p:spTree>
    <p:extLst>
      <p:ext uri="{BB962C8B-B14F-4D97-AF65-F5344CB8AC3E}">
        <p14:creationId xmlns:p14="http://schemas.microsoft.com/office/powerpoint/2010/main" val="1329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C059363A-87CD-4074-B0BB-E237510556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CEIS110</a:t>
            </a:r>
            <a:br>
              <a:rPr lang="en-US" sz="5200">
                <a:solidFill>
                  <a:srgbClr val="FFFFFF"/>
                </a:solidFill>
              </a:rPr>
            </a:br>
            <a:r>
              <a:rPr lang="en-US" sz="5200">
                <a:solidFill>
                  <a:srgbClr val="FFFFFF"/>
                </a:solidFill>
              </a:rPr>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Querying and manipulating data with SQL and Python</a:t>
            </a:r>
          </a:p>
        </p:txBody>
      </p:sp>
    </p:spTree>
    <p:extLst>
      <p:ext uri="{BB962C8B-B14F-4D97-AF65-F5344CB8AC3E}">
        <p14:creationId xmlns:p14="http://schemas.microsoft.com/office/powerpoint/2010/main" val="39619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1442" y="685800"/>
            <a:ext cx="5038916" cy="1474666"/>
          </a:xfrm>
        </p:spPr>
        <p:txBody>
          <a:bodyPr vert="horz" lIns="91440" tIns="45720" rIns="91440" bIns="45720" rtlCol="0" anchor="b">
            <a:normAutofit/>
          </a:bodyPr>
          <a:lstStyle/>
          <a:p>
            <a:pPr algn="ctr"/>
            <a:r>
              <a:rPr lang="en-US" dirty="0">
                <a:solidFill>
                  <a:schemeClr val="tx1">
                    <a:lumMod val="65000"/>
                    <a:lumOff val="35000"/>
                  </a:schemeClr>
                </a:solidFill>
              </a:rPr>
              <a:t>Python code</a:t>
            </a:r>
          </a:p>
        </p:txBody>
      </p:sp>
      <p:pic>
        <p:nvPicPr>
          <p:cNvPr id="4" name="Picture Placeholder 3" descr="Text&#10;&#10;Description automatically generated">
            <a:extLst>
              <a:ext uri="{FF2B5EF4-FFF2-40B4-BE49-F238E27FC236}">
                <a16:creationId xmlns:a16="http://schemas.microsoft.com/office/drawing/2014/main" id="{6E27A9DA-DA7B-4C26-BE9B-A6753E06DC7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0" r="13319"/>
          <a:stretch/>
        </p:blipFill>
        <p:spPr>
          <a:xfrm>
            <a:off x="6502401" y="333829"/>
            <a:ext cx="5225142" cy="5413827"/>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1442" y="2447336"/>
            <a:ext cx="5038916" cy="372486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lumMod val="65000"/>
                    <a:lumOff val="35000"/>
                  </a:schemeClr>
                </a:solidFill>
              </a:rPr>
              <a:t>ExtractTempHumidity.py Python code with your name and date in comments</a:t>
            </a:r>
          </a:p>
          <a:p>
            <a:pPr indent="-228600">
              <a:buFont typeface="Arial" panose="020B0604020202020204" pitchFamily="34" charset="0"/>
              <a:buChar char="•"/>
            </a:pPr>
            <a:endParaRPr lang="en-US" sz="2000">
              <a:solidFill>
                <a:schemeClr val="tx1">
                  <a:lumMod val="65000"/>
                  <a:lumOff val="35000"/>
                </a:schemeClr>
              </a:solidFill>
            </a:endParaRPr>
          </a:p>
          <a:p>
            <a:pPr indent="-228600">
              <a:buFont typeface="Arial" panose="020B0604020202020204" pitchFamily="34" charset="0"/>
              <a:buChar char="•"/>
            </a:pPr>
            <a:endParaRPr lang="en-US" sz="2000">
              <a:solidFill>
                <a:schemeClr val="tx1">
                  <a:lumMod val="65000"/>
                  <a:lumOff val="35000"/>
                </a:schemeClr>
              </a:solidFill>
            </a:endParaRPr>
          </a:p>
        </p:txBody>
      </p:sp>
    </p:spTree>
    <p:extLst>
      <p:ext uri="{BB962C8B-B14F-4D97-AF65-F5344CB8AC3E}">
        <p14:creationId xmlns:p14="http://schemas.microsoft.com/office/powerpoint/2010/main" val="2598458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1442" y="685800"/>
            <a:ext cx="5038916" cy="1474666"/>
          </a:xfrm>
        </p:spPr>
        <p:txBody>
          <a:bodyPr vert="horz" lIns="91440" tIns="45720" rIns="91440" bIns="45720" rtlCol="0" anchor="b">
            <a:normAutofit/>
          </a:bodyPr>
          <a:lstStyle/>
          <a:p>
            <a:pPr algn="ctr"/>
            <a:r>
              <a:rPr lang="en-US" dirty="0">
                <a:solidFill>
                  <a:schemeClr val="tx1">
                    <a:lumMod val="65000"/>
                    <a:lumOff val="35000"/>
                  </a:schemeClr>
                </a:solidFill>
              </a:rPr>
              <a:t>Retrieve and Convert Data to CSV Format </a:t>
            </a:r>
          </a:p>
        </p:txBody>
      </p:sp>
      <p:pic>
        <p:nvPicPr>
          <p:cNvPr id="4" name="Picture Placeholder 3" descr="Graphical user interface, application, table, Excel&#10;&#10;Description automatically generated">
            <a:extLst>
              <a:ext uri="{FF2B5EF4-FFF2-40B4-BE49-F238E27FC236}">
                <a16:creationId xmlns:a16="http://schemas.microsoft.com/office/drawing/2014/main" id="{8D2044FC-B91C-44D1-9A2C-E70C7170AC4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13" t="-1630" r="-135"/>
          <a:stretch/>
        </p:blipFill>
        <p:spPr>
          <a:xfrm>
            <a:off x="6995886" y="-15293"/>
            <a:ext cx="4830780" cy="5864550"/>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1442" y="2447336"/>
            <a:ext cx="5038916" cy="372486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lumMod val="65000"/>
                    <a:lumOff val="35000"/>
                  </a:schemeClr>
                </a:solidFill>
              </a:rPr>
              <a:t>Formatdata file open in Excel showing 3 columns of data</a:t>
            </a:r>
          </a:p>
          <a:p>
            <a:pPr indent="-228600">
              <a:buFont typeface="Arial" panose="020B0604020202020204" pitchFamily="34" charset="0"/>
              <a:buChar char="•"/>
            </a:pPr>
            <a:endParaRPr lang="en-US" sz="2000">
              <a:solidFill>
                <a:schemeClr val="tx1">
                  <a:lumMod val="65000"/>
                  <a:lumOff val="35000"/>
                </a:schemeClr>
              </a:solidFill>
            </a:endParaRPr>
          </a:p>
          <a:p>
            <a:pPr indent="-228600">
              <a:buFont typeface="Arial" panose="020B0604020202020204" pitchFamily="34" charset="0"/>
              <a:buChar char="•"/>
            </a:pPr>
            <a:endParaRPr lang="en-US" sz="2000">
              <a:solidFill>
                <a:schemeClr val="tx1">
                  <a:lumMod val="65000"/>
                  <a:lumOff val="35000"/>
                </a:schemeClr>
              </a:solidFill>
            </a:endParaRPr>
          </a:p>
        </p:txBody>
      </p:sp>
    </p:spTree>
    <p:extLst>
      <p:ext uri="{BB962C8B-B14F-4D97-AF65-F5344CB8AC3E}">
        <p14:creationId xmlns:p14="http://schemas.microsoft.com/office/powerpoint/2010/main" val="193090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39788" y="987425"/>
            <a:ext cx="3932237" cy="1600200"/>
          </a:xfrm>
        </p:spPr>
        <p:txBody>
          <a:bodyPr>
            <a:normAutofit fontScale="90000"/>
          </a:bodyPr>
          <a:lstStyle/>
          <a:p>
            <a:r>
              <a:rPr lang="en-US" sz="4400" dirty="0"/>
              <a:t>Temperature and Humidity Chart</a:t>
            </a:r>
            <a:br>
              <a:rPr lang="en-US" sz="4400" dirty="0"/>
            </a:br>
            <a:r>
              <a:rPr lang="en-US" sz="4400" dirty="0"/>
              <a:t>(Graph)</a:t>
            </a:r>
          </a:p>
        </p:txBody>
      </p:sp>
      <p:pic>
        <p:nvPicPr>
          <p:cNvPr id="10" name="Picture Placeholder 9" descr="Chart, line chart&#10;&#10;Description automatically generated">
            <a:extLst>
              <a:ext uri="{FF2B5EF4-FFF2-40B4-BE49-F238E27FC236}">
                <a16:creationId xmlns:a16="http://schemas.microsoft.com/office/drawing/2014/main" id="{1369BE6D-21DD-4B6F-9357-A7FCF64ED2B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300" r="7455"/>
          <a:stretch/>
        </p:blipFill>
        <p:spPr>
          <a:xfrm>
            <a:off x="4513943" y="449942"/>
            <a:ext cx="7228114" cy="5419045"/>
          </a:xfr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839788" y="2866030"/>
            <a:ext cx="3932237" cy="3002958"/>
          </a:xfrm>
        </p:spPr>
        <p:txBody>
          <a:bodyPr/>
          <a:lstStyle/>
          <a:p>
            <a:r>
              <a:rPr lang="en-US" dirty="0"/>
              <a:t>Excel chart based on temperature and humidity data from database </a:t>
            </a:r>
          </a:p>
          <a:p>
            <a:endParaRPr lang="en-US" dirty="0"/>
          </a:p>
        </p:txBody>
      </p:sp>
    </p:spTree>
    <p:extLst>
      <p:ext uri="{BB962C8B-B14F-4D97-AF65-F5344CB8AC3E}">
        <p14:creationId xmlns:p14="http://schemas.microsoft.com/office/powerpoint/2010/main" val="3851624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a:solidFill>
                  <a:srgbClr val="595959"/>
                </a:solidFill>
                <a:latin typeface="+mj-lt"/>
                <a:ea typeface="+mj-ea"/>
                <a:cs typeface="+mj-cs"/>
              </a:rPr>
              <a:t>Plot #1</a:t>
            </a:r>
          </a:p>
        </p:txBody>
      </p:sp>
      <p:pic>
        <p:nvPicPr>
          <p:cNvPr id="10" name="Picture Placeholder 9" descr="A screenshot of a computer&#10;&#10;Description automatically generated with medium confidence">
            <a:extLst>
              <a:ext uri="{FF2B5EF4-FFF2-40B4-BE49-F238E27FC236}">
                <a16:creationId xmlns:a16="http://schemas.microsoft.com/office/drawing/2014/main" id="{DC59A885-3FF7-4FA8-BD8D-535AC57EE34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4" r="20669" b="-2737"/>
          <a:stretch/>
        </p:blipFill>
        <p:spPr>
          <a:xfrm>
            <a:off x="4833258" y="362857"/>
            <a:ext cx="7311418" cy="5689600"/>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1442" y="2447337"/>
            <a:ext cx="4353116" cy="3770434"/>
          </a:xfrm>
        </p:spPr>
        <p:txBody>
          <a:bodyPr vert="horz" lIns="91440" tIns="45720" rIns="91440" bIns="45720" rtlCol="0" anchor="t">
            <a:normAutofit/>
          </a:bodyPr>
          <a:lstStyle/>
          <a:p>
            <a:r>
              <a:rPr lang="en-US" sz="2000" dirty="0">
                <a:solidFill>
                  <a:srgbClr val="595959"/>
                </a:solidFill>
              </a:rPr>
              <a:t>Plotting the data</a:t>
            </a:r>
          </a:p>
          <a:p>
            <a:pPr indent="-228600">
              <a:buFont typeface="Arial" panose="020B0604020202020204" pitchFamily="34" charset="0"/>
              <a:buChar char="•"/>
            </a:pPr>
            <a:endParaRPr lang="en-US" sz="2000" dirty="0">
              <a:solidFill>
                <a:srgbClr val="595959"/>
              </a:solidFill>
            </a:endParaRPr>
          </a:p>
        </p:txBody>
      </p:sp>
    </p:spTree>
    <p:extLst>
      <p:ext uri="{BB962C8B-B14F-4D97-AF65-F5344CB8AC3E}">
        <p14:creationId xmlns:p14="http://schemas.microsoft.com/office/powerpoint/2010/main" val="90880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451580" y="804520"/>
            <a:ext cx="3530157" cy="1049235"/>
          </a:xfrm>
        </p:spPr>
        <p:txBody>
          <a:bodyPr vert="horz" lIns="91440" tIns="45720" rIns="91440" bIns="45720" rtlCol="0" anchor="t">
            <a:normAutofit/>
          </a:bodyPr>
          <a:lstStyle/>
          <a:p>
            <a:r>
              <a:rPr lang="en-US"/>
              <a:t>Analysis</a:t>
            </a:r>
            <a:br>
              <a:rPr lang="en-US"/>
            </a:br>
            <a:endParaRPr lang="en-US"/>
          </a:p>
        </p:txBody>
      </p:sp>
      <p:sp>
        <p:nvSpPr>
          <p:cNvPr id="24" name="Rectangle 23">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1451581" y="2015732"/>
            <a:ext cx="3526523" cy="3450613"/>
          </a:xfrm>
        </p:spPr>
        <p:txBody>
          <a:bodyPr vert="horz" lIns="91440" tIns="45720" rIns="91440" bIns="45720" rtlCol="0" anchor="t">
            <a:normAutofit/>
          </a:bodyPr>
          <a:lstStyle/>
          <a:p>
            <a:pPr marL="285750" indent="-228600">
              <a:lnSpc>
                <a:spcPct val="110000"/>
              </a:lnSpc>
              <a:buFont typeface="Arial" panose="020B0604020202020204" pitchFamily="34" charset="0"/>
              <a:buChar char="•"/>
            </a:pPr>
            <a:r>
              <a:rPr lang="en-US" sz="1300"/>
              <a:t>Think of your own question and create a chart/graph to answer it</a:t>
            </a:r>
          </a:p>
          <a:p>
            <a:pPr indent="-228600">
              <a:lnSpc>
                <a:spcPct val="110000"/>
              </a:lnSpc>
              <a:buFont typeface="Arial" panose="020B0604020202020204" pitchFamily="34" charset="0"/>
              <a:buChar char="•"/>
            </a:pPr>
            <a:endParaRPr lang="en-US" sz="1300"/>
          </a:p>
          <a:p>
            <a:pPr marL="285750" indent="-228600">
              <a:lnSpc>
                <a:spcPct val="110000"/>
              </a:lnSpc>
              <a:buFont typeface="Arial" panose="020B0604020202020204" pitchFamily="34" charset="0"/>
              <a:buChar char="•"/>
            </a:pPr>
            <a:endParaRPr lang="en-US" sz="1300"/>
          </a:p>
          <a:p>
            <a:pPr marL="285750" indent="-228600">
              <a:lnSpc>
                <a:spcPct val="110000"/>
              </a:lnSpc>
              <a:buFont typeface="Arial" panose="020B0604020202020204" pitchFamily="34" charset="0"/>
              <a:buChar char="•"/>
            </a:pPr>
            <a:r>
              <a:rPr lang="en-US" sz="1300"/>
              <a:t>Your own question:</a:t>
            </a:r>
          </a:p>
          <a:p>
            <a:pPr indent="-228600">
              <a:lnSpc>
                <a:spcPct val="110000"/>
              </a:lnSpc>
              <a:buFont typeface="Arial" panose="020B0604020202020204" pitchFamily="34" charset="0"/>
              <a:buChar char="•"/>
            </a:pPr>
            <a:r>
              <a:rPr lang="en-US" sz="1300"/>
              <a:t>-What has the humidity been like recently?</a:t>
            </a:r>
          </a:p>
          <a:p>
            <a:pPr marL="285750" indent="-228600">
              <a:lnSpc>
                <a:spcPct val="110000"/>
              </a:lnSpc>
              <a:buFont typeface="Arial" panose="020B0604020202020204" pitchFamily="34" charset="0"/>
              <a:buChar char="•"/>
            </a:pPr>
            <a:endParaRPr lang="en-US" sz="1300"/>
          </a:p>
          <a:p>
            <a:pPr marL="285750" indent="-228600">
              <a:lnSpc>
                <a:spcPct val="110000"/>
              </a:lnSpc>
              <a:buFont typeface="Arial" panose="020B0604020202020204" pitchFamily="34" charset="0"/>
              <a:buChar char="•"/>
            </a:pPr>
            <a:endParaRPr lang="en-US" sz="1300"/>
          </a:p>
          <a:p>
            <a:pPr marL="285750" indent="-228600">
              <a:lnSpc>
                <a:spcPct val="110000"/>
              </a:lnSpc>
              <a:buFont typeface="Arial" panose="020B0604020202020204" pitchFamily="34" charset="0"/>
              <a:buChar char="•"/>
            </a:pPr>
            <a:r>
              <a:rPr lang="en-US" sz="1300"/>
              <a:t>Answer supported by Chart:</a:t>
            </a:r>
          </a:p>
          <a:p>
            <a:pPr marL="285750" indent="-228600">
              <a:lnSpc>
                <a:spcPct val="110000"/>
              </a:lnSpc>
              <a:buFont typeface="Arial" panose="020B0604020202020204" pitchFamily="34" charset="0"/>
              <a:buChar char="•"/>
            </a:pPr>
            <a:r>
              <a:rPr lang="en-US" sz="1300"/>
              <a:t>Histogram bar graph</a:t>
            </a:r>
          </a:p>
          <a:p>
            <a:pPr marL="285750" indent="-228600">
              <a:lnSpc>
                <a:spcPct val="110000"/>
              </a:lnSpc>
              <a:buFont typeface="Arial" panose="020B0604020202020204" pitchFamily="34" charset="0"/>
              <a:buChar char="•"/>
            </a:pPr>
            <a:endParaRPr lang="en-US" sz="1300"/>
          </a:p>
          <a:p>
            <a:pPr marL="285750" indent="-228600">
              <a:lnSpc>
                <a:spcPct val="110000"/>
              </a:lnSpc>
              <a:buFont typeface="Arial" panose="020B0604020202020204" pitchFamily="34" charset="0"/>
              <a:buChar char="•"/>
            </a:pPr>
            <a:endParaRPr lang="en-US" sz="1300"/>
          </a:p>
          <a:p>
            <a:pPr indent="-228600">
              <a:lnSpc>
                <a:spcPct val="110000"/>
              </a:lnSpc>
              <a:buFont typeface="Arial" panose="020B0604020202020204" pitchFamily="34" charset="0"/>
              <a:buChar char="•"/>
            </a:pPr>
            <a:endParaRPr lang="en-US" sz="1300"/>
          </a:p>
          <a:p>
            <a:pPr indent="-228600">
              <a:lnSpc>
                <a:spcPct val="110000"/>
              </a:lnSpc>
              <a:buFont typeface="Arial" panose="020B0604020202020204" pitchFamily="34" charset="0"/>
              <a:buChar char="•"/>
            </a:pPr>
            <a:endParaRPr lang="en-US" sz="1300"/>
          </a:p>
        </p:txBody>
      </p:sp>
      <p:grpSp>
        <p:nvGrpSpPr>
          <p:cNvPr id="26" name="Group 25">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7" name="Rectangle 26">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Graphical user interface&#10;&#10;Description automatically generated">
            <a:extLst>
              <a:ext uri="{FF2B5EF4-FFF2-40B4-BE49-F238E27FC236}">
                <a16:creationId xmlns:a16="http://schemas.microsoft.com/office/drawing/2014/main" id="{B9FC155A-83E2-4BCE-B45C-F8AB98208D3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9" t="3037" r="8920" b="2"/>
          <a:stretch/>
        </p:blipFill>
        <p:spPr>
          <a:xfrm>
            <a:off x="4821139" y="482171"/>
            <a:ext cx="7369773" cy="5397864"/>
          </a:xfrm>
          <a:prstGeom prst="rect">
            <a:avLst/>
          </a:prstGeom>
        </p:spPr>
      </p:pic>
      <p:pic>
        <p:nvPicPr>
          <p:cNvPr id="32" name="Picture 31">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7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12205" y="804519"/>
            <a:ext cx="3241820" cy="4431360"/>
          </a:xfrm>
        </p:spPr>
        <p:txBody>
          <a:bodyPr vert="horz" lIns="91440" tIns="45720" rIns="91440" bIns="45720" rtlCol="0" anchor="ctr">
            <a:normAutofit/>
          </a:bodyPr>
          <a:lstStyle/>
          <a:p>
            <a:r>
              <a:rPr lang="en-US" b="0" i="0" kern="1200" cap="all" dirty="0">
                <a:solidFill>
                  <a:schemeClr val="tx1"/>
                </a:solidFill>
                <a:effectLst/>
                <a:latin typeface="+mj-lt"/>
                <a:ea typeface="+mj-ea"/>
                <a:cs typeface="+mj-cs"/>
              </a:rPr>
              <a:t>Prediction</a:t>
            </a:r>
            <a:br>
              <a:rPr lang="en-US" b="0" i="0" kern="1200" cap="all" dirty="0">
                <a:solidFill>
                  <a:schemeClr val="tx1"/>
                </a:solidFill>
                <a:effectLst/>
                <a:latin typeface="+mj-lt"/>
                <a:ea typeface="+mj-ea"/>
                <a:cs typeface="+mj-cs"/>
              </a:rPr>
            </a:br>
            <a:endParaRPr lang="en-US" b="0" i="0" kern="1200" cap="all" dirty="0">
              <a:solidFill>
                <a:schemeClr val="tx1"/>
              </a:solidFill>
              <a:effectLst/>
              <a:latin typeface="+mj-lt"/>
              <a:ea typeface="+mj-ea"/>
              <a:cs typeface="+mj-cs"/>
            </a:endParaRPr>
          </a:p>
        </p:txBody>
      </p:sp>
      <p:cxnSp>
        <p:nvCxnSpPr>
          <p:cNvPr id="24" name="Straight Connector 23">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4637863" y="804520"/>
            <a:ext cx="6102559" cy="4431359"/>
          </a:xfrm>
        </p:spPr>
        <p:txBody>
          <a:bodyPr vert="horz" lIns="91440" tIns="45720" rIns="91440" bIns="45720" rtlCol="0" anchor="ctr">
            <a:normAutofit/>
          </a:bodyPr>
          <a:lstStyle/>
          <a:p>
            <a:pPr marL="285750" indent="-228600">
              <a:buFont typeface="Arial" panose="020B0604020202020204" pitchFamily="34" charset="0"/>
              <a:buChar char="•"/>
            </a:pPr>
            <a:r>
              <a:rPr lang="en-US" dirty="0"/>
              <a:t>Develop a prediction based on the data. What variations in temperature and humidity do you expect over the next few hours or days? How would humidity change if temperature goes up or down?</a:t>
            </a:r>
            <a:endParaRPr lang="en-US"/>
          </a:p>
          <a:p>
            <a:pPr marL="285750" indent="-228600">
              <a:buFont typeface="Arial" panose="020B0604020202020204" pitchFamily="34" charset="0"/>
              <a:buChar char="•"/>
            </a:pPr>
            <a:endParaRPr lang="en-US"/>
          </a:p>
          <a:p>
            <a:pPr marL="285750" indent="-228600">
              <a:buFont typeface="Arial" panose="020B0604020202020204" pitchFamily="34" charset="0"/>
              <a:buChar char="•"/>
            </a:pPr>
            <a:r>
              <a:rPr lang="en-US" dirty="0"/>
              <a:t>I definitely think that humidity changes with temperature. I also predict temperatures getting cold here soon. Where I live it’s always wet going into winter.</a:t>
            </a:r>
            <a:endParaRPr lang="en-US"/>
          </a:p>
          <a:p>
            <a:pPr indent="-228600">
              <a:buFont typeface="Arial" panose="020B0604020202020204" pitchFamily="34" charset="0"/>
              <a:buChar char="•"/>
            </a:pPr>
            <a:endParaRPr lang="en-US"/>
          </a:p>
        </p:txBody>
      </p:sp>
      <p:pic>
        <p:nvPicPr>
          <p:cNvPr id="26" name="Picture 25">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828092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AFC7-ECFF-462F-B0D6-D29C12313427}"/>
              </a:ext>
            </a:extLst>
          </p:cNvPr>
          <p:cNvSpPr>
            <a:spLocks noGrp="1"/>
          </p:cNvSpPr>
          <p:nvPr>
            <p:ph type="title"/>
          </p:nvPr>
        </p:nvSpPr>
        <p:spPr/>
        <p:txBody>
          <a:bodyPr vert="horz" lIns="91440" tIns="45720" rIns="91440" bIns="45720" rtlCol="0" anchor="b">
            <a:normAutofit/>
          </a:bodyPr>
          <a:lstStyle/>
          <a:p>
            <a:pPr algn="ctr"/>
            <a:r>
              <a:rPr lang="en-US" sz="2800" kern="1200">
                <a:solidFill>
                  <a:srgbClr val="595959"/>
                </a:solidFill>
                <a:latin typeface="+mj-lt"/>
                <a:ea typeface="+mj-ea"/>
                <a:cs typeface="+mj-cs"/>
              </a:rPr>
              <a:t>What I struggled with while building this project.</a:t>
            </a:r>
          </a:p>
        </p:txBody>
      </p:sp>
      <p:sp>
        <p:nvSpPr>
          <p:cNvPr id="6" name="Content Placeholder 5">
            <a:extLst>
              <a:ext uri="{FF2B5EF4-FFF2-40B4-BE49-F238E27FC236}">
                <a16:creationId xmlns:a16="http://schemas.microsoft.com/office/drawing/2014/main" id="{89601A79-3633-4D1B-80DA-EDFE90E90536}"/>
              </a:ext>
            </a:extLst>
          </p:cNvPr>
          <p:cNvSpPr>
            <a:spLocks noGrp="1"/>
          </p:cNvSpPr>
          <p:nvPr>
            <p:ph idx="1"/>
          </p:nvPr>
        </p:nvSpPr>
        <p:spPr/>
        <p:txBody>
          <a:bodyPr/>
          <a:lstStyle/>
          <a:p>
            <a:pPr marL="0" indent="0">
              <a:buNone/>
            </a:pPr>
            <a:r>
              <a:rPr lang="en-US" dirty="0"/>
              <a:t>This project was actually, really simple. The software used to gather the data in the weather data base was user friendly. Spyder in Anaconda is pretty up to date and great for learning to code in Python.</a:t>
            </a:r>
          </a:p>
          <a:p>
            <a:pPr marL="0" indent="0">
              <a:buNone/>
            </a:pPr>
            <a:r>
              <a:rPr lang="en-US" dirty="0"/>
              <a:t>So I didn’t really have any struggles in this project. </a:t>
            </a:r>
          </a:p>
        </p:txBody>
      </p:sp>
      <p:sp>
        <p:nvSpPr>
          <p:cNvPr id="8" name="Text Placeholder 7">
            <a:extLst>
              <a:ext uri="{FF2B5EF4-FFF2-40B4-BE49-F238E27FC236}">
                <a16:creationId xmlns:a16="http://schemas.microsoft.com/office/drawing/2014/main" id="{88578D9B-66B9-454C-AD00-F7BAC6A96A52}"/>
              </a:ext>
            </a:extLst>
          </p:cNvPr>
          <p:cNvSpPr>
            <a:spLocks noGrp="1"/>
          </p:cNvSpPr>
          <p:nvPr>
            <p:ph type="body" sz="half" idx="2"/>
          </p:nvPr>
        </p:nvSpPr>
        <p:spPr/>
        <p:txBody>
          <a:bodyPr/>
          <a:lstStyle/>
          <a:p>
            <a:endParaRPr lang="en-US" dirty="0"/>
          </a:p>
          <a:p>
            <a:endParaRPr lang="en-US" dirty="0"/>
          </a:p>
        </p:txBody>
      </p:sp>
    </p:spTree>
    <p:extLst>
      <p:ext uri="{BB962C8B-B14F-4D97-AF65-F5344CB8AC3E}">
        <p14:creationId xmlns:p14="http://schemas.microsoft.com/office/powerpoint/2010/main" val="256943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A4D9A-8CA9-4778-B1E6-9B71EBF99FC0}"/>
              </a:ext>
            </a:extLst>
          </p:cNvPr>
          <p:cNvSpPr>
            <a:spLocks noGrp="1"/>
          </p:cNvSpPr>
          <p:nvPr>
            <p:ph type="title"/>
          </p:nvPr>
        </p:nvSpPr>
        <p:spPr/>
        <p:txBody>
          <a:bodyPr/>
          <a:lstStyle/>
          <a:p>
            <a:r>
              <a:rPr lang="en-US" dirty="0"/>
              <a:t>What I learned that will be career useful.</a:t>
            </a:r>
          </a:p>
        </p:txBody>
      </p:sp>
      <p:sp>
        <p:nvSpPr>
          <p:cNvPr id="6" name="Content Placeholder 5">
            <a:extLst>
              <a:ext uri="{FF2B5EF4-FFF2-40B4-BE49-F238E27FC236}">
                <a16:creationId xmlns:a16="http://schemas.microsoft.com/office/drawing/2014/main" id="{51630AEB-71C5-45CB-A021-36C269780A67}"/>
              </a:ext>
            </a:extLst>
          </p:cNvPr>
          <p:cNvSpPr>
            <a:spLocks noGrp="1"/>
          </p:cNvSpPr>
          <p:nvPr>
            <p:ph idx="1"/>
          </p:nvPr>
        </p:nvSpPr>
        <p:spPr/>
        <p:txBody>
          <a:bodyPr/>
          <a:lstStyle/>
          <a:p>
            <a:pPr marL="0" indent="0">
              <a:buNone/>
            </a:pPr>
            <a:r>
              <a:rPr lang="en-US" dirty="0"/>
              <a:t>I learned how to code in Python. </a:t>
            </a:r>
          </a:p>
          <a:p>
            <a:pPr marL="0" indent="0">
              <a:buNone/>
            </a:pPr>
            <a:r>
              <a:rPr lang="en-US" dirty="0"/>
              <a:t>I learned how to run software that retrieves and stores data.</a:t>
            </a:r>
          </a:p>
          <a:p>
            <a:pPr marL="0" indent="0">
              <a:buNone/>
            </a:pPr>
            <a:r>
              <a:rPr lang="en-US" dirty="0"/>
              <a:t>Building the plots and graphing the data will be extremely useful in the future.</a:t>
            </a:r>
          </a:p>
          <a:p>
            <a:pPr marL="0" indent="0">
              <a:buNone/>
            </a:pPr>
            <a:r>
              <a:rPr lang="en-US" dirty="0"/>
              <a:t>Gathering my information and presenting it in a power point.</a:t>
            </a:r>
          </a:p>
        </p:txBody>
      </p:sp>
    </p:spTree>
    <p:extLst>
      <p:ext uri="{BB962C8B-B14F-4D97-AF65-F5344CB8AC3E}">
        <p14:creationId xmlns:p14="http://schemas.microsoft.com/office/powerpoint/2010/main" val="77367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14">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5B1ECD-BF79-4ADA-B446-F3FE16D47D8D}"/>
              </a:ext>
            </a:extLst>
          </p:cNvPr>
          <p:cNvSpPr>
            <a:spLocks noGrp="1"/>
          </p:cNvSpPr>
          <p:nvPr>
            <p:ph type="ctrTitle"/>
          </p:nvPr>
        </p:nvSpPr>
        <p:spPr>
          <a:xfrm>
            <a:off x="1557071" y="1584552"/>
            <a:ext cx="9099255" cy="2537251"/>
          </a:xfrm>
        </p:spPr>
        <p:txBody>
          <a:bodyPr anchor="ctr">
            <a:normAutofit/>
          </a:bodyPr>
          <a:lstStyle/>
          <a:p>
            <a:pPr algn="ctr"/>
            <a:r>
              <a:rPr lang="en-US" sz="7200">
                <a:solidFill>
                  <a:srgbClr val="454545"/>
                </a:solidFill>
              </a:rPr>
              <a:t>The End~ Thank you</a:t>
            </a:r>
          </a:p>
        </p:txBody>
      </p:sp>
      <p:pic>
        <p:nvPicPr>
          <p:cNvPr id="21" name="Picture 20">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2462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a:solidFill>
                  <a:srgbClr val="595959"/>
                </a:solidFill>
                <a:latin typeface="+mj-lt"/>
                <a:ea typeface="+mj-ea"/>
                <a:cs typeface="+mj-cs"/>
              </a:rPr>
              <a:t>Goals and what we will accomplish in this project.</a:t>
            </a:r>
          </a:p>
        </p:txBody>
      </p:sp>
      <p:pic>
        <p:nvPicPr>
          <p:cNvPr id="4" name="Picture Placeholder 3" descr="Diagram&#10;&#10;Description automatically generated">
            <a:extLst>
              <a:ext uri="{FF2B5EF4-FFF2-40B4-BE49-F238E27FC236}">
                <a16:creationId xmlns:a16="http://schemas.microsoft.com/office/drawing/2014/main" id="{941D83C8-3C4D-464F-8410-66236C37663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80" r="-1813"/>
          <a:stretch/>
        </p:blipFill>
        <p:spPr>
          <a:xfrm>
            <a:off x="6096000" y="478972"/>
            <a:ext cx="5963384" cy="547188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71442" y="2447337"/>
            <a:ext cx="4353116" cy="3770434"/>
          </a:xfrm>
        </p:spPr>
        <p:txBody>
          <a:bodyPr vert="horz" lIns="91440" tIns="45720" rIns="91440" bIns="45720" rtlCol="0" anchor="t">
            <a:normAutofit fontScale="92500" lnSpcReduction="10000"/>
          </a:bodyPr>
          <a:lstStyle/>
          <a:p>
            <a:pPr indent="-228600">
              <a:buFont typeface="Arial" panose="020B0604020202020204" pitchFamily="34" charset="0"/>
              <a:buChar char="•"/>
            </a:pPr>
            <a:endParaRPr lang="en-US" sz="1900" b="1" dirty="0">
              <a:solidFill>
                <a:srgbClr val="595959"/>
              </a:solidFill>
            </a:endParaRPr>
          </a:p>
          <a:p>
            <a:pPr marL="285750" indent="-228600">
              <a:buFont typeface="Arial" panose="020B0604020202020204" pitchFamily="34" charset="0"/>
              <a:buChar char="•"/>
            </a:pPr>
            <a:r>
              <a:rPr lang="en-US" sz="1900" dirty="0">
                <a:solidFill>
                  <a:srgbClr val="595959"/>
                </a:solidFill>
              </a:rPr>
              <a:t>Install python</a:t>
            </a:r>
          </a:p>
          <a:p>
            <a:pPr marL="285750" indent="-228600">
              <a:buFont typeface="Arial" panose="020B0604020202020204" pitchFamily="34" charset="0"/>
              <a:buChar char="•"/>
            </a:pPr>
            <a:r>
              <a:rPr lang="en-US" sz="1900" dirty="0">
                <a:solidFill>
                  <a:srgbClr val="595959"/>
                </a:solidFill>
              </a:rPr>
              <a:t>Download weather data to a database.</a:t>
            </a:r>
          </a:p>
          <a:p>
            <a:pPr marL="285750" indent="-228600">
              <a:buFont typeface="Arial" panose="020B0604020202020204" pitchFamily="34" charset="0"/>
              <a:buChar char="•"/>
            </a:pPr>
            <a:r>
              <a:rPr lang="en-US" sz="1900" dirty="0">
                <a:solidFill>
                  <a:srgbClr val="595959"/>
                </a:solidFill>
              </a:rPr>
              <a:t>Extract weather data from database into a comma separated file with python</a:t>
            </a:r>
          </a:p>
          <a:p>
            <a:pPr marL="285750" indent="-228600">
              <a:buFont typeface="Arial" panose="020B0604020202020204" pitchFamily="34" charset="0"/>
              <a:buChar char="•"/>
            </a:pPr>
            <a:r>
              <a:rPr lang="en-US" sz="1900" dirty="0">
                <a:solidFill>
                  <a:srgbClr val="595959"/>
                </a:solidFill>
              </a:rPr>
              <a:t>Cleanse weather data</a:t>
            </a:r>
          </a:p>
          <a:p>
            <a:pPr marL="285750" indent="-228600">
              <a:buFont typeface="Arial" panose="020B0604020202020204" pitchFamily="34" charset="0"/>
              <a:buChar char="•"/>
            </a:pPr>
            <a:r>
              <a:rPr lang="en-US" sz="1900" dirty="0">
                <a:solidFill>
                  <a:srgbClr val="595959"/>
                </a:solidFill>
              </a:rPr>
              <a:t>Use Excel to manipulate data</a:t>
            </a:r>
          </a:p>
          <a:p>
            <a:pPr marL="285750" indent="-228600">
              <a:buFont typeface="Arial" panose="020B0604020202020204" pitchFamily="34" charset="0"/>
              <a:buChar char="•"/>
            </a:pPr>
            <a:r>
              <a:rPr lang="en-US" sz="1900" dirty="0">
                <a:solidFill>
                  <a:srgbClr val="595959"/>
                </a:solidFill>
              </a:rPr>
              <a:t>Use python data analytics modules to develop graphical models</a:t>
            </a:r>
          </a:p>
          <a:p>
            <a:pPr marL="285750" indent="-228600">
              <a:buFont typeface="Arial" panose="020B0604020202020204" pitchFamily="34" charset="0"/>
              <a:buChar char="•"/>
            </a:pPr>
            <a:endParaRPr lang="en-US" sz="1900" dirty="0">
              <a:solidFill>
                <a:srgbClr val="595959"/>
              </a:solidFill>
            </a:endParaRPr>
          </a:p>
          <a:p>
            <a:pPr indent="-228600">
              <a:buFont typeface="Arial" panose="020B0604020202020204" pitchFamily="34" charset="0"/>
              <a:buChar char="•"/>
            </a:pPr>
            <a:endParaRPr lang="en-US" sz="1900" dirty="0">
              <a:solidFill>
                <a:srgbClr val="595959"/>
              </a:solidFill>
            </a:endParaRPr>
          </a:p>
          <a:p>
            <a:pPr indent="-228600">
              <a:buFont typeface="Arial" panose="020B0604020202020204" pitchFamily="34" charset="0"/>
              <a:buChar char="•"/>
            </a:pPr>
            <a:endParaRPr lang="en-US" sz="1900" dirty="0">
              <a:solidFill>
                <a:srgbClr val="595959"/>
              </a:solidFill>
            </a:endParaRPr>
          </a:p>
          <a:p>
            <a:pPr indent="-228600">
              <a:buFont typeface="Arial" panose="020B0604020202020204" pitchFamily="34" charset="0"/>
              <a:buChar char="•"/>
            </a:pPr>
            <a:endParaRPr lang="en-US" sz="1900" dirty="0">
              <a:solidFill>
                <a:srgbClr val="595959"/>
              </a:solidFill>
            </a:endParaRPr>
          </a:p>
        </p:txBody>
      </p:sp>
    </p:spTree>
    <p:extLst>
      <p:ext uri="{BB962C8B-B14F-4D97-AF65-F5344CB8AC3E}">
        <p14:creationId xmlns:p14="http://schemas.microsoft.com/office/powerpoint/2010/main" val="306461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a:solidFill>
                  <a:srgbClr val="595959"/>
                </a:solidFill>
                <a:latin typeface="+mj-lt"/>
                <a:ea typeface="+mj-ea"/>
                <a:cs typeface="+mj-cs"/>
              </a:rPr>
              <a:t>Software Inventory</a:t>
            </a:r>
            <a:br>
              <a:rPr lang="en-US" kern="1200">
                <a:solidFill>
                  <a:srgbClr val="595959"/>
                </a:solidFill>
                <a:latin typeface="+mj-lt"/>
                <a:ea typeface="+mj-ea"/>
                <a:cs typeface="+mj-cs"/>
              </a:rPr>
            </a:br>
            <a:endParaRPr lang="en-US" kern="1200">
              <a:solidFill>
                <a:srgbClr val="595959"/>
              </a:solidFill>
              <a:latin typeface="+mj-lt"/>
              <a:ea typeface="+mj-ea"/>
              <a:cs typeface="+mj-cs"/>
            </a:endParaRPr>
          </a:p>
        </p:txBody>
      </p:sp>
      <p:pic>
        <p:nvPicPr>
          <p:cNvPr id="4" name="Picture Placeholder 3" descr="Text&#10;&#10;Description automatically generated">
            <a:extLst>
              <a:ext uri="{FF2B5EF4-FFF2-40B4-BE49-F238E27FC236}">
                <a16:creationId xmlns:a16="http://schemas.microsoft.com/office/drawing/2014/main" id="{40A18A10-0D61-4E48-8CE2-6E031FF80B9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25" r="13870"/>
          <a:stretch/>
        </p:blipFill>
        <p:spPr>
          <a:xfrm>
            <a:off x="5805714" y="406400"/>
            <a:ext cx="6386285" cy="5457371"/>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871442" y="2447337"/>
            <a:ext cx="4353116" cy="3770434"/>
          </a:xfrm>
        </p:spPr>
        <p:txBody>
          <a:bodyPr vert="horz" lIns="91440" tIns="45720" rIns="91440" bIns="45720" rtlCol="0" anchor="t">
            <a:normAutofit/>
          </a:bodyPr>
          <a:lstStyle/>
          <a:p>
            <a:pPr marL="285750" indent="-228600">
              <a:buFont typeface="Arial" panose="020B0604020202020204" pitchFamily="34" charset="0"/>
              <a:buChar char="•"/>
            </a:pPr>
            <a:r>
              <a:rPr lang="en-US" sz="2000">
                <a:solidFill>
                  <a:srgbClr val="595959"/>
                </a:solidFill>
              </a:rPr>
              <a:t> screenshot of NOAA-SDK library installed</a:t>
            </a:r>
          </a:p>
          <a:p>
            <a:pPr marL="285750" indent="-228600">
              <a:buFont typeface="Arial" panose="020B0604020202020204" pitchFamily="34" charset="0"/>
              <a:buChar char="•"/>
            </a:pPr>
            <a:r>
              <a:rPr lang="en-US" sz="2000">
                <a:solidFill>
                  <a:srgbClr val="595959"/>
                </a:solidFill>
              </a:rPr>
              <a:t>Ensure result "Successfully installed noaa-sdk" of pip install command is visible in your screenshot.</a:t>
            </a:r>
          </a:p>
          <a:p>
            <a:pPr indent="-228600">
              <a:buFont typeface="Arial" panose="020B0604020202020204" pitchFamily="34" charset="0"/>
              <a:buChar char="•"/>
            </a:pPr>
            <a:endParaRPr lang="en-US" sz="2000">
              <a:solidFill>
                <a:srgbClr val="595959"/>
              </a:solidFill>
            </a:endParaRPr>
          </a:p>
          <a:p>
            <a:pPr indent="-228600">
              <a:buFont typeface="Arial" panose="020B0604020202020204" pitchFamily="34" charset="0"/>
              <a:buChar char="•"/>
            </a:pPr>
            <a:endParaRPr lang="en-US" sz="2000">
              <a:solidFill>
                <a:srgbClr val="595959"/>
              </a:solidFill>
            </a:endParaRPr>
          </a:p>
        </p:txBody>
      </p:sp>
    </p:spTree>
    <p:extLst>
      <p:ext uri="{BB962C8B-B14F-4D97-AF65-F5344CB8AC3E}">
        <p14:creationId xmlns:p14="http://schemas.microsoft.com/office/powerpoint/2010/main" val="185730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a:solidFill>
                  <a:srgbClr val="595959"/>
                </a:solidFill>
                <a:latin typeface="+mj-lt"/>
                <a:ea typeface="+mj-ea"/>
                <a:cs typeface="+mj-cs"/>
              </a:rPr>
              <a:t>BuildWeatherDb.py Code </a:t>
            </a:r>
          </a:p>
        </p:txBody>
      </p:sp>
      <p:pic>
        <p:nvPicPr>
          <p:cNvPr id="4" name="Picture Placeholder 3" descr="Text&#10;&#10;Description automatically generated">
            <a:extLst>
              <a:ext uri="{FF2B5EF4-FFF2-40B4-BE49-F238E27FC236}">
                <a16:creationId xmlns:a16="http://schemas.microsoft.com/office/drawing/2014/main" id="{2E4C1376-135B-4AC0-BCBC-C2A3EF74A3F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81" r="13179"/>
          <a:stretch/>
        </p:blipFill>
        <p:spPr>
          <a:xfrm>
            <a:off x="5834743" y="304800"/>
            <a:ext cx="6357257" cy="5544457"/>
          </a:xfrm>
          <a:prstGeom prst="rect">
            <a:avLst/>
          </a:prstGeom>
        </p:spPr>
      </p:pic>
      <p:sp>
        <p:nvSpPr>
          <p:cNvPr id="5" name="Text Placeholder 4">
            <a:extLst>
              <a:ext uri="{FF2B5EF4-FFF2-40B4-BE49-F238E27FC236}">
                <a16:creationId xmlns:a16="http://schemas.microsoft.com/office/drawing/2014/main" id="{4889D2C9-E79A-4916-9B54-54349DA6477A}"/>
              </a:ext>
            </a:extLst>
          </p:cNvPr>
          <p:cNvSpPr>
            <a:spLocks noGrp="1"/>
          </p:cNvSpPr>
          <p:nvPr>
            <p:ph type="body" sz="half" idx="2"/>
          </p:nvPr>
        </p:nvSpPr>
        <p:spPr>
          <a:xfrm>
            <a:off x="685714" y="2864409"/>
            <a:ext cx="3932237" cy="3811588"/>
          </a:xfrm>
        </p:spPr>
        <p:txBody>
          <a:bodyPr>
            <a:normAutofit/>
          </a:bodyPr>
          <a:lstStyle/>
          <a:p>
            <a:r>
              <a:rPr lang="en-US" sz="3200" dirty="0"/>
              <a:t>Building a weather data base. The code used to create it. Using Anaconda spider.</a:t>
            </a:r>
          </a:p>
        </p:txBody>
      </p:sp>
    </p:spTree>
    <p:extLst>
      <p:ext uri="{BB962C8B-B14F-4D97-AF65-F5344CB8AC3E}">
        <p14:creationId xmlns:p14="http://schemas.microsoft.com/office/powerpoint/2010/main" val="204579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a:solidFill>
                  <a:srgbClr val="595959"/>
                </a:solidFill>
                <a:latin typeface="+mj-lt"/>
                <a:ea typeface="+mj-ea"/>
                <a:cs typeface="+mj-cs"/>
              </a:rPr>
              <a:t>Python Console</a:t>
            </a:r>
            <a:br>
              <a:rPr lang="en-US" kern="1200">
                <a:solidFill>
                  <a:srgbClr val="595959"/>
                </a:solidFill>
                <a:latin typeface="+mj-lt"/>
                <a:ea typeface="+mj-ea"/>
                <a:cs typeface="+mj-cs"/>
              </a:rPr>
            </a:br>
            <a:r>
              <a:rPr lang="en-US" kern="1200">
                <a:solidFill>
                  <a:srgbClr val="595959"/>
                </a:solidFill>
                <a:latin typeface="+mj-lt"/>
                <a:ea typeface="+mj-ea"/>
                <a:cs typeface="+mj-cs"/>
              </a:rPr>
              <a:t>(Screenshot)</a:t>
            </a:r>
          </a:p>
        </p:txBody>
      </p:sp>
      <p:pic>
        <p:nvPicPr>
          <p:cNvPr id="4" name="Picture Placeholder 3" descr="Text&#10;&#10;Description automatically generated">
            <a:extLst>
              <a:ext uri="{FF2B5EF4-FFF2-40B4-BE49-F238E27FC236}">
                <a16:creationId xmlns:a16="http://schemas.microsoft.com/office/drawing/2014/main" id="{A98CBE04-015B-4947-9C7F-9C50F8B354D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82" t="4395" r="13979" b="275"/>
          <a:stretch/>
        </p:blipFill>
        <p:spPr>
          <a:xfrm>
            <a:off x="5776685" y="391884"/>
            <a:ext cx="6284685" cy="5631543"/>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871442" y="2447337"/>
            <a:ext cx="4353116" cy="3770434"/>
          </a:xfrm>
        </p:spPr>
        <p:txBody>
          <a:bodyPr vert="horz" lIns="91440" tIns="45720" rIns="91440" bIns="45720" rtlCol="0" anchor="t">
            <a:normAutofit/>
          </a:bodyPr>
          <a:lstStyle/>
          <a:p>
            <a:pPr indent="-228600">
              <a:buFont typeface="Arial" panose="020B0604020202020204" pitchFamily="34" charset="0"/>
              <a:buChar char="•"/>
            </a:pPr>
            <a:r>
              <a:rPr lang="en-US" sz="2000">
                <a:solidFill>
                  <a:srgbClr val="595959"/>
                </a:solidFill>
              </a:rPr>
              <a:t>Screenshot of program output in Python console showing program executed  successfully</a:t>
            </a:r>
          </a:p>
          <a:p>
            <a:pPr indent="-228600">
              <a:buFont typeface="Arial" panose="020B0604020202020204" pitchFamily="34" charset="0"/>
              <a:buChar char="•"/>
            </a:pPr>
            <a:endParaRPr lang="en-US" sz="2000">
              <a:solidFill>
                <a:srgbClr val="595959"/>
              </a:solidFill>
            </a:endParaRPr>
          </a:p>
        </p:txBody>
      </p:sp>
    </p:spTree>
    <p:extLst>
      <p:ext uri="{BB962C8B-B14F-4D97-AF65-F5344CB8AC3E}">
        <p14:creationId xmlns:p14="http://schemas.microsoft.com/office/powerpoint/2010/main" val="418951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71442" y="685800"/>
            <a:ext cx="4353116" cy="1474666"/>
          </a:xfrm>
        </p:spPr>
        <p:txBody>
          <a:bodyPr vert="horz" lIns="91440" tIns="45720" rIns="91440" bIns="45720" rtlCol="0" anchor="b">
            <a:normAutofit/>
          </a:bodyPr>
          <a:lstStyle/>
          <a:p>
            <a:pPr algn="ctr"/>
            <a:r>
              <a:rPr lang="en-US" kern="1200" dirty="0" err="1">
                <a:solidFill>
                  <a:srgbClr val="595959"/>
                </a:solidFill>
                <a:latin typeface="+mj-lt"/>
                <a:ea typeface="+mj-ea"/>
                <a:cs typeface="+mj-cs"/>
              </a:rPr>
              <a:t>Weather.db</a:t>
            </a:r>
            <a:r>
              <a:rPr lang="en-US" kern="1200" dirty="0">
                <a:solidFill>
                  <a:srgbClr val="595959"/>
                </a:solidFill>
                <a:latin typeface="+mj-lt"/>
                <a:ea typeface="+mj-ea"/>
                <a:cs typeface="+mj-cs"/>
              </a:rPr>
              <a:t> File</a:t>
            </a:r>
            <a:br>
              <a:rPr lang="en-US" kern="1200" dirty="0">
                <a:solidFill>
                  <a:srgbClr val="595959"/>
                </a:solidFill>
                <a:latin typeface="+mj-lt"/>
                <a:ea typeface="+mj-ea"/>
                <a:cs typeface="+mj-cs"/>
              </a:rPr>
            </a:br>
            <a:endParaRPr lang="en-US" kern="1200" dirty="0">
              <a:solidFill>
                <a:srgbClr val="595959"/>
              </a:solidFill>
              <a:latin typeface="+mj-lt"/>
              <a:ea typeface="+mj-ea"/>
              <a:cs typeface="+mj-cs"/>
            </a:endParaRPr>
          </a:p>
        </p:txBody>
      </p:sp>
      <p:pic>
        <p:nvPicPr>
          <p:cNvPr id="4" name="Picture Placeholder 3" descr="A screenshot of a computer&#10;&#10;Description automatically generated with medium confidence">
            <a:extLst>
              <a:ext uri="{FF2B5EF4-FFF2-40B4-BE49-F238E27FC236}">
                <a16:creationId xmlns:a16="http://schemas.microsoft.com/office/drawing/2014/main" id="{B61F1C54-809A-40CA-A593-7EDFA7D273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3" r="15094"/>
          <a:stretch/>
        </p:blipFill>
        <p:spPr>
          <a:xfrm>
            <a:off x="6574971" y="182601"/>
            <a:ext cx="4978400" cy="5689763"/>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871442" y="2447337"/>
            <a:ext cx="4353116" cy="3770434"/>
          </a:xfrm>
        </p:spPr>
        <p:txBody>
          <a:bodyPr vert="horz" lIns="91440" tIns="45720" rIns="91440" bIns="45720" rtlCol="0" anchor="t">
            <a:normAutofit/>
          </a:bodyPr>
          <a:lstStyle/>
          <a:p>
            <a:pPr indent="-228600">
              <a:buFont typeface="Arial" panose="020B0604020202020204" pitchFamily="34" charset="0"/>
              <a:buChar char="•"/>
            </a:pPr>
            <a:r>
              <a:rPr lang="en-US" sz="2000">
                <a:solidFill>
                  <a:srgbClr val="595959"/>
                </a:solidFill>
              </a:rPr>
              <a:t>Screenshot of Windows Explorer showing database file Weather.db was created</a:t>
            </a:r>
          </a:p>
          <a:p>
            <a:pPr indent="-228600">
              <a:buFont typeface="Arial" panose="020B0604020202020204" pitchFamily="34" charset="0"/>
              <a:buChar char="•"/>
            </a:pPr>
            <a:endParaRPr lang="en-US" sz="2000">
              <a:solidFill>
                <a:srgbClr val="595959"/>
              </a:solidFill>
            </a:endParaRPr>
          </a:p>
        </p:txBody>
      </p:sp>
    </p:spTree>
    <p:extLst>
      <p:ext uri="{BB962C8B-B14F-4D97-AF65-F5344CB8AC3E}">
        <p14:creationId xmlns:p14="http://schemas.microsoft.com/office/powerpoint/2010/main" val="152368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84716" y="871442"/>
            <a:ext cx="2924843" cy="3172364"/>
          </a:xfrm>
        </p:spPr>
        <p:txBody>
          <a:bodyPr vert="horz" lIns="91440" tIns="45720" rIns="91440" bIns="45720" rtlCol="0" anchor="b">
            <a:normAutofit/>
          </a:bodyPr>
          <a:lstStyle/>
          <a:p>
            <a:pPr algn="ctr"/>
            <a:r>
              <a:rPr lang="en-US" sz="2800" kern="1200" dirty="0">
                <a:solidFill>
                  <a:srgbClr val="595959"/>
                </a:solidFill>
                <a:latin typeface="+mj-lt"/>
                <a:ea typeface="+mj-ea"/>
                <a:cs typeface="+mj-cs"/>
              </a:rPr>
              <a:t>Query to retrieve all columns and all rows </a:t>
            </a:r>
          </a:p>
        </p:txBody>
      </p:sp>
      <p:pic>
        <p:nvPicPr>
          <p:cNvPr id="4" name="Picture Placeholder 3" descr="Graphical user interface, text, application&#10;&#10;Description automatically generated">
            <a:extLst>
              <a:ext uri="{FF2B5EF4-FFF2-40B4-BE49-F238E27FC236}">
                <a16:creationId xmlns:a16="http://schemas.microsoft.com/office/drawing/2014/main" id="{EC218807-078C-4AAB-9CF3-5D3EE74F360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667" r="2666"/>
          <a:stretch/>
        </p:blipFill>
        <p:spPr>
          <a:xfrm>
            <a:off x="4426857" y="319314"/>
            <a:ext cx="7765143" cy="5384800"/>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884716" y="4348571"/>
            <a:ext cx="2924843" cy="1637987"/>
          </a:xfrm>
        </p:spPr>
        <p:txBody>
          <a:bodyPr vert="horz" lIns="91440" tIns="45720" rIns="91440" bIns="45720" rtlCol="0" anchor="t">
            <a:normAutofit/>
          </a:bodyPr>
          <a:lstStyle/>
          <a:p>
            <a:pPr algn="ctr"/>
            <a:r>
              <a:rPr lang="en-US" sz="1400" kern="1200" dirty="0">
                <a:solidFill>
                  <a:srgbClr val="595959"/>
                </a:solidFill>
                <a:latin typeface="+mn-lt"/>
                <a:ea typeface="+mn-ea"/>
                <a:cs typeface="+mn-cs"/>
              </a:rPr>
              <a:t>Screenshot of SQL query command and results</a:t>
            </a:r>
          </a:p>
        </p:txBody>
      </p:sp>
    </p:spTree>
    <p:extLst>
      <p:ext uri="{BB962C8B-B14F-4D97-AF65-F5344CB8AC3E}">
        <p14:creationId xmlns:p14="http://schemas.microsoft.com/office/powerpoint/2010/main" val="15713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87819" y="871442"/>
            <a:ext cx="3016529" cy="5115115"/>
          </a:xfrm>
        </p:spPr>
        <p:txBody>
          <a:bodyPr vert="horz" lIns="91440" tIns="45720" rIns="91440" bIns="45720" rtlCol="0" anchor="ctr">
            <a:normAutofit/>
          </a:bodyPr>
          <a:lstStyle/>
          <a:p>
            <a:pPr algn="ctr"/>
            <a:r>
              <a:rPr lang="en-US" sz="2800" kern="1200" dirty="0">
                <a:solidFill>
                  <a:schemeClr val="tx1">
                    <a:lumMod val="65000"/>
                    <a:lumOff val="35000"/>
                  </a:schemeClr>
                </a:solidFill>
                <a:latin typeface="+mj-lt"/>
                <a:ea typeface="+mj-ea"/>
                <a:cs typeface="+mj-cs"/>
              </a:rPr>
              <a:t>Query to retrieve lowest and highest temperatures</a:t>
            </a:r>
            <a:br>
              <a:rPr lang="en-US" sz="2800" kern="1200" dirty="0">
                <a:solidFill>
                  <a:schemeClr val="tx1">
                    <a:lumMod val="65000"/>
                    <a:lumOff val="35000"/>
                  </a:schemeClr>
                </a:solidFill>
                <a:latin typeface="+mj-lt"/>
                <a:ea typeface="+mj-ea"/>
                <a:cs typeface="+mj-cs"/>
              </a:rPr>
            </a:br>
            <a:endParaRPr lang="en-US" sz="2800" kern="1200" dirty="0">
              <a:solidFill>
                <a:schemeClr val="tx1">
                  <a:lumMod val="65000"/>
                  <a:lumOff val="35000"/>
                </a:schemeClr>
              </a:solidFill>
              <a:latin typeface="+mj-lt"/>
              <a:ea typeface="+mj-ea"/>
              <a:cs typeface="+mj-cs"/>
            </a:endParaRPr>
          </a:p>
        </p:txBody>
      </p:sp>
      <p:pic>
        <p:nvPicPr>
          <p:cNvPr id="4" name="Picture Placeholder 3" descr="A screenshot of a computer&#10;&#10;Description automatically generated with medium confidence">
            <a:extLst>
              <a:ext uri="{FF2B5EF4-FFF2-40B4-BE49-F238E27FC236}">
                <a16:creationId xmlns:a16="http://schemas.microsoft.com/office/drawing/2014/main" id="{E793E8D5-FE7A-4701-A7C0-BE157C4B37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41" r="3137"/>
          <a:stretch/>
        </p:blipFill>
        <p:spPr>
          <a:xfrm>
            <a:off x="4681878" y="261257"/>
            <a:ext cx="7510118" cy="5725299"/>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647234" y="4183911"/>
            <a:ext cx="5673320" cy="1903229"/>
          </a:xfrm>
        </p:spPr>
        <p:txBody>
          <a:bodyPr vert="horz" lIns="91440" tIns="45720" rIns="91440" bIns="45720" rtlCol="0" anchor="t">
            <a:normAutofit/>
          </a:bodyPr>
          <a:lstStyle/>
          <a:p>
            <a:pPr indent="-228600" algn="ctr">
              <a:buFont typeface="Arial" panose="020B0604020202020204" pitchFamily="34" charset="0"/>
              <a:buChar char="•"/>
            </a:pPr>
            <a:r>
              <a:rPr lang="en-US" sz="1400">
                <a:solidFill>
                  <a:srgbClr val="595959"/>
                </a:solidFill>
              </a:rPr>
              <a:t>Screenshot of SQL query command and results</a:t>
            </a:r>
          </a:p>
          <a:p>
            <a:pPr indent="-228600" algn="ctr">
              <a:buFont typeface="Arial" panose="020B0604020202020204" pitchFamily="34" charset="0"/>
              <a:buChar char="•"/>
            </a:pPr>
            <a:endParaRPr lang="en-US" sz="1400">
              <a:solidFill>
                <a:srgbClr val="595959"/>
              </a:solidFill>
            </a:endParaRPr>
          </a:p>
        </p:txBody>
      </p:sp>
    </p:spTree>
    <p:extLst>
      <p:ext uri="{BB962C8B-B14F-4D97-AF65-F5344CB8AC3E}">
        <p14:creationId xmlns:p14="http://schemas.microsoft.com/office/powerpoint/2010/main" val="177896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87819" y="871442"/>
            <a:ext cx="3016529" cy="5115115"/>
          </a:xfrm>
        </p:spPr>
        <p:txBody>
          <a:bodyPr vert="horz" lIns="91440" tIns="45720" rIns="91440" bIns="45720" rtlCol="0" anchor="ctr">
            <a:normAutofit/>
          </a:bodyPr>
          <a:lstStyle/>
          <a:p>
            <a:pPr algn="ctr"/>
            <a:r>
              <a:rPr lang="en-US" sz="2800" kern="1200">
                <a:solidFill>
                  <a:schemeClr val="tx1">
                    <a:lumMod val="65000"/>
                    <a:lumOff val="35000"/>
                  </a:schemeClr>
                </a:solidFill>
                <a:latin typeface="+mj-lt"/>
                <a:ea typeface="+mj-ea"/>
                <a:cs typeface="+mj-cs"/>
              </a:rPr>
              <a:t>Query to retrieve all clear days</a:t>
            </a:r>
            <a:br>
              <a:rPr lang="en-US" sz="2800" kern="1200">
                <a:solidFill>
                  <a:schemeClr val="tx1">
                    <a:lumMod val="65000"/>
                    <a:lumOff val="35000"/>
                  </a:schemeClr>
                </a:solidFill>
                <a:latin typeface="+mj-lt"/>
                <a:ea typeface="+mj-ea"/>
                <a:cs typeface="+mj-cs"/>
              </a:rPr>
            </a:br>
            <a:r>
              <a:rPr lang="en-US" sz="2800" kern="1200">
                <a:solidFill>
                  <a:schemeClr val="tx1">
                    <a:lumMod val="65000"/>
                    <a:lumOff val="35000"/>
                  </a:schemeClr>
                </a:solidFill>
                <a:latin typeface="+mj-lt"/>
                <a:ea typeface="+mj-ea"/>
                <a:cs typeface="+mj-cs"/>
              </a:rPr>
              <a:t>(Screenshot)</a:t>
            </a:r>
          </a:p>
        </p:txBody>
      </p:sp>
      <p:pic>
        <p:nvPicPr>
          <p:cNvPr id="4" name="Picture Placeholder 3" descr="Graphical user interface, text&#10;&#10;Description automatically generated">
            <a:extLst>
              <a:ext uri="{FF2B5EF4-FFF2-40B4-BE49-F238E27FC236}">
                <a16:creationId xmlns:a16="http://schemas.microsoft.com/office/drawing/2014/main" id="{961CDA2E-7872-425D-9390-89D574F6040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0" r="1231"/>
          <a:stretch/>
        </p:blipFill>
        <p:spPr>
          <a:xfrm>
            <a:off x="4792167" y="348343"/>
            <a:ext cx="7416206" cy="5486399"/>
          </a:xfrm>
          <a:prstGeom prst="rect">
            <a:avLst/>
          </a:prstGeom>
        </p:spPr>
      </p:pic>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5647234" y="4183911"/>
            <a:ext cx="5673320" cy="1903229"/>
          </a:xfrm>
        </p:spPr>
        <p:txBody>
          <a:bodyPr vert="horz" lIns="91440" tIns="45720" rIns="91440" bIns="45720" rtlCol="0" anchor="t">
            <a:normAutofit/>
          </a:bodyPr>
          <a:lstStyle/>
          <a:p>
            <a:pPr indent="-228600" algn="ctr">
              <a:buFont typeface="Arial" panose="020B0604020202020204" pitchFamily="34" charset="0"/>
              <a:buChar char="•"/>
            </a:pPr>
            <a:r>
              <a:rPr lang="en-US" sz="1400">
                <a:solidFill>
                  <a:srgbClr val="595959"/>
                </a:solidFill>
              </a:rPr>
              <a:t>Screenshot of SQL query command and results</a:t>
            </a:r>
          </a:p>
          <a:p>
            <a:pPr indent="-228600" algn="ctr">
              <a:buFont typeface="Arial" panose="020B0604020202020204" pitchFamily="34" charset="0"/>
              <a:buChar char="•"/>
            </a:pPr>
            <a:endParaRPr lang="en-US" sz="1400">
              <a:solidFill>
                <a:srgbClr val="595959"/>
              </a:solidFill>
            </a:endParaRPr>
          </a:p>
        </p:txBody>
      </p:sp>
    </p:spTree>
    <p:extLst>
      <p:ext uri="{BB962C8B-B14F-4D97-AF65-F5344CB8AC3E}">
        <p14:creationId xmlns:p14="http://schemas.microsoft.com/office/powerpoint/2010/main" val="276190435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0F883F57245246A7747A9329048B46" ma:contentTypeVersion="13" ma:contentTypeDescription="Create a new document." ma:contentTypeScope="" ma:versionID="405fbacda404f3661f41405c2d23432b">
  <xsd:schema xmlns:xsd="http://www.w3.org/2001/XMLSchema" xmlns:xs="http://www.w3.org/2001/XMLSchema" xmlns:p="http://schemas.microsoft.com/office/2006/metadata/properties" xmlns:ns2="b8820432-3450-4e09-b17f-565094e588be" xmlns:ns3="b7b956fb-0613-46b7-a92d-14c47de7bd00" targetNamespace="http://schemas.microsoft.com/office/2006/metadata/properties" ma:root="true" ma:fieldsID="6eb31255b3e73debb3c9a025dfec9584" ns2:_="" ns3:_="">
    <xsd:import namespace="b8820432-3450-4e09-b17f-565094e588be"/>
    <xsd:import namespace="b7b956fb-0613-46b7-a92d-14c47de7bd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20432-3450-4e09-b17f-565094e5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b956fb-0613-46b7-a92d-14c47de7bd00"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b8820432-3450-4e09-b17f-565094e588be" xsi:nil="true"/>
  </documentManagement>
</p:properties>
</file>

<file path=customXml/itemProps1.xml><?xml version="1.0" encoding="utf-8"?>
<ds:datastoreItem xmlns:ds="http://schemas.openxmlformats.org/officeDocument/2006/customXml" ds:itemID="{1FCA1992-992F-4046-AD35-76E070260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20432-3450-4e09-b17f-565094e588be"/>
    <ds:schemaRef ds:uri="b7b956fb-0613-46b7-a92d-14c47de7b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50A56C-6408-495D-B136-465C7A3ED218}">
  <ds:schemaRefs>
    <ds:schemaRef ds:uri="http://schemas.microsoft.com/sharepoint/v3/contenttype/forms"/>
  </ds:schemaRefs>
</ds:datastoreItem>
</file>

<file path=customXml/itemProps3.xml><?xml version="1.0" encoding="utf-8"?>
<ds:datastoreItem xmlns:ds="http://schemas.openxmlformats.org/officeDocument/2006/customXml" ds:itemID="{96CFF4E1-BE83-4193-A644-9AFC44A97A03}">
  <ds:schemaRefs>
    <ds:schemaRef ds:uri="http://purl.org/dc/dcmitype/"/>
    <ds:schemaRef ds:uri="http://schemas.microsoft.com/office/2006/metadata/properties"/>
    <ds:schemaRef ds:uri="http://purl.org/dc/elements/1.1/"/>
    <ds:schemaRef ds:uri="http://schemas.openxmlformats.org/package/2006/metadata/core-properties"/>
    <ds:schemaRef ds:uri="http://purl.org/dc/terms/"/>
    <ds:schemaRef ds:uri="b8820432-3450-4e09-b17f-565094e588be"/>
    <ds:schemaRef ds:uri="http://www.w3.org/XML/1998/namespace"/>
    <ds:schemaRef ds:uri="http://schemas.microsoft.com/office/2006/documentManagement/types"/>
    <ds:schemaRef ds:uri="http://schemas.microsoft.com/office/infopath/2007/PartnerControls"/>
    <ds:schemaRef ds:uri="b7b956fb-0613-46b7-a92d-14c47de7bd00"/>
  </ds:schemaRefs>
</ds:datastoreItem>
</file>

<file path=docProps/app.xml><?xml version="1.0" encoding="utf-8"?>
<Properties xmlns="http://schemas.openxmlformats.org/officeDocument/2006/extended-properties" xmlns:vt="http://schemas.openxmlformats.org/officeDocument/2006/docPropsVTypes">
  <Template>Gallery</Template>
  <TotalTime>222</TotalTime>
  <Words>480</Words>
  <Application>Microsoft Office PowerPoint</Application>
  <PresentationFormat>Widescreen</PresentationFormat>
  <Paragraphs>63</Paragraphs>
  <Slides>19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Gill Sans MT</vt:lpstr>
      <vt:lpstr>Gallery</vt:lpstr>
      <vt:lpstr>Weather Data Base analysis using Python.</vt:lpstr>
      <vt:lpstr>Goals and what we will accomplish in this project.</vt:lpstr>
      <vt:lpstr>Software Inventory </vt:lpstr>
      <vt:lpstr>BuildWeatherDb.py Code </vt:lpstr>
      <vt:lpstr>Python Console (Screenshot)</vt:lpstr>
      <vt:lpstr>Weather.db File </vt:lpstr>
      <vt:lpstr>Query to retrieve all columns and all rows </vt:lpstr>
      <vt:lpstr>Query to retrieve lowest and highest temperatures </vt:lpstr>
      <vt:lpstr>Query to retrieve all clear days (Screenshot)</vt:lpstr>
      <vt:lpstr>CEIS110 Module 5</vt:lpstr>
      <vt:lpstr>Python code</vt:lpstr>
      <vt:lpstr>Retrieve and Convert Data to CSV Format </vt:lpstr>
      <vt:lpstr>Temperature and Humidity Chart (Graph)</vt:lpstr>
      <vt:lpstr>Plot #1</vt:lpstr>
      <vt:lpstr>Analysis </vt:lpstr>
      <vt:lpstr>Prediction </vt:lpstr>
      <vt:lpstr>What I struggled with while building this project.</vt:lpstr>
      <vt:lpstr>What I learned that will be career useful.</vt:lpstr>
      <vt:lpstr>The End~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Ashley Kennedy</cp:lastModifiedBy>
  <cp:revision>23</cp:revision>
  <dcterms:created xsi:type="dcterms:W3CDTF">2018-12-20T22:43:36Z</dcterms:created>
  <dcterms:modified xsi:type="dcterms:W3CDTF">2021-12-19T01:19:47Z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0x0101006B0F883F57245246A7747A9329048B46</vt:lpwstr>
  </property>
</Properties>
</file>