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88A54-FB64-49C9-8537-8847A4D1F09A}" v="648" dt="2021-08-25T02:40:23.840"/>
    <p1510:client id="{B48BB39B-9B82-41F8-856D-8F21799D7256}" v="3103" dt="2021-08-28T00:44:2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5EEE7-1726-4832-9B78-4DE4EECFB86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FAC4D79-7C61-4A05-BFD2-23793F8101A1}">
      <dgm:prSet/>
      <dgm:spPr/>
      <dgm:t>
        <a:bodyPr/>
        <a:lstStyle/>
        <a:p>
          <a:r>
            <a:rPr lang="en-US"/>
            <a:t>Not having long enough wires</a:t>
          </a:r>
        </a:p>
      </dgm:t>
    </dgm:pt>
    <dgm:pt modelId="{9362EB2B-50B8-4394-9C82-8FDC2B14468C}" type="parTrans" cxnId="{B2F456A5-5097-41F3-B604-019C4D119332}">
      <dgm:prSet/>
      <dgm:spPr/>
      <dgm:t>
        <a:bodyPr/>
        <a:lstStyle/>
        <a:p>
          <a:endParaRPr lang="en-US"/>
        </a:p>
      </dgm:t>
    </dgm:pt>
    <dgm:pt modelId="{639BDF61-AB19-466D-A195-970E7A4B9A14}" type="sibTrans" cxnId="{B2F456A5-5097-41F3-B604-019C4D119332}">
      <dgm:prSet/>
      <dgm:spPr/>
      <dgm:t>
        <a:bodyPr/>
        <a:lstStyle/>
        <a:p>
          <a:endParaRPr lang="en-US"/>
        </a:p>
      </dgm:t>
    </dgm:pt>
    <dgm:pt modelId="{4AA12FC3-4398-41A4-BC40-F13126F64C6B}">
      <dgm:prSet/>
      <dgm:spPr/>
      <dgm:t>
        <a:bodyPr/>
        <a:lstStyle/>
        <a:p>
          <a:r>
            <a:rPr lang="en-US"/>
            <a:t>Troubleshooting when sensors and LED's aren't working</a:t>
          </a:r>
        </a:p>
      </dgm:t>
    </dgm:pt>
    <dgm:pt modelId="{127CBA44-1706-46F2-90DC-8EEA0B28F17F}" type="parTrans" cxnId="{459A63F2-5CF5-48CE-8E7F-497F7984091B}">
      <dgm:prSet/>
      <dgm:spPr/>
      <dgm:t>
        <a:bodyPr/>
        <a:lstStyle/>
        <a:p>
          <a:endParaRPr lang="en-US"/>
        </a:p>
      </dgm:t>
    </dgm:pt>
    <dgm:pt modelId="{A08339CF-A81F-476E-8E4D-157056E1A8F7}" type="sibTrans" cxnId="{459A63F2-5CF5-48CE-8E7F-497F7984091B}">
      <dgm:prSet/>
      <dgm:spPr/>
      <dgm:t>
        <a:bodyPr/>
        <a:lstStyle/>
        <a:p>
          <a:endParaRPr lang="en-US"/>
        </a:p>
      </dgm:t>
    </dgm:pt>
    <dgm:pt modelId="{A7EF0B13-6815-496A-841B-3AD5C2FA7F38}">
      <dgm:prSet/>
      <dgm:spPr/>
      <dgm:t>
        <a:bodyPr/>
        <a:lstStyle/>
        <a:p>
          <a:r>
            <a:rPr lang="en-US"/>
            <a:t>Learning all new information</a:t>
          </a:r>
        </a:p>
      </dgm:t>
    </dgm:pt>
    <dgm:pt modelId="{92C1498C-065A-4A5F-8DDB-B54673BF1574}" type="parTrans" cxnId="{A9C06CA2-AF74-4BF0-89F5-92B9AFF341DA}">
      <dgm:prSet/>
      <dgm:spPr/>
      <dgm:t>
        <a:bodyPr/>
        <a:lstStyle/>
        <a:p>
          <a:endParaRPr lang="en-US"/>
        </a:p>
      </dgm:t>
    </dgm:pt>
    <dgm:pt modelId="{2E67973F-7230-496C-869A-2FC4DD02D4AE}" type="sibTrans" cxnId="{A9C06CA2-AF74-4BF0-89F5-92B9AFF341DA}">
      <dgm:prSet/>
      <dgm:spPr/>
      <dgm:t>
        <a:bodyPr/>
        <a:lstStyle/>
        <a:p>
          <a:endParaRPr lang="en-US"/>
        </a:p>
      </dgm:t>
    </dgm:pt>
    <dgm:pt modelId="{AAFFA0CE-ED7F-4034-BDE8-E4F7DD1027CC}" type="pres">
      <dgm:prSet presAssocID="{72D5EEE7-1726-4832-9B78-4DE4EECFB861}" presName="linear" presStyleCnt="0">
        <dgm:presLayoutVars>
          <dgm:animLvl val="lvl"/>
          <dgm:resizeHandles val="exact"/>
        </dgm:presLayoutVars>
      </dgm:prSet>
      <dgm:spPr/>
    </dgm:pt>
    <dgm:pt modelId="{76536227-89B0-49E0-B88E-231CE8E26B38}" type="pres">
      <dgm:prSet presAssocID="{0FAC4D79-7C61-4A05-BFD2-23793F8101A1}" presName="parentText" presStyleLbl="node1" presStyleIdx="0" presStyleCnt="3">
        <dgm:presLayoutVars>
          <dgm:chMax val="0"/>
          <dgm:bulletEnabled val="1"/>
        </dgm:presLayoutVars>
      </dgm:prSet>
      <dgm:spPr/>
    </dgm:pt>
    <dgm:pt modelId="{09E563E8-213A-4343-BAD6-2210FB5CCA1D}" type="pres">
      <dgm:prSet presAssocID="{639BDF61-AB19-466D-A195-970E7A4B9A14}" presName="spacer" presStyleCnt="0"/>
      <dgm:spPr/>
    </dgm:pt>
    <dgm:pt modelId="{D8B751A1-CC75-4D40-8758-E83F8E145C58}" type="pres">
      <dgm:prSet presAssocID="{4AA12FC3-4398-41A4-BC40-F13126F64C6B}" presName="parentText" presStyleLbl="node1" presStyleIdx="1" presStyleCnt="3">
        <dgm:presLayoutVars>
          <dgm:chMax val="0"/>
          <dgm:bulletEnabled val="1"/>
        </dgm:presLayoutVars>
      </dgm:prSet>
      <dgm:spPr/>
    </dgm:pt>
    <dgm:pt modelId="{A43FEFF8-CDAE-4F4A-9CC0-1FDC32FCF10E}" type="pres">
      <dgm:prSet presAssocID="{A08339CF-A81F-476E-8E4D-157056E1A8F7}" presName="spacer" presStyleCnt="0"/>
      <dgm:spPr/>
    </dgm:pt>
    <dgm:pt modelId="{BA451C03-B5B2-4997-8E16-FC0F6ED0D475}" type="pres">
      <dgm:prSet presAssocID="{A7EF0B13-6815-496A-841B-3AD5C2FA7F38}" presName="parentText" presStyleLbl="node1" presStyleIdx="2" presStyleCnt="3">
        <dgm:presLayoutVars>
          <dgm:chMax val="0"/>
          <dgm:bulletEnabled val="1"/>
        </dgm:presLayoutVars>
      </dgm:prSet>
      <dgm:spPr/>
    </dgm:pt>
  </dgm:ptLst>
  <dgm:cxnLst>
    <dgm:cxn modelId="{9DB4270F-B92E-4848-92BB-7AA44A7C445A}" type="presOf" srcId="{4AA12FC3-4398-41A4-BC40-F13126F64C6B}" destId="{D8B751A1-CC75-4D40-8758-E83F8E145C58}" srcOrd="0" destOrd="0" presId="urn:microsoft.com/office/officeart/2005/8/layout/vList2"/>
    <dgm:cxn modelId="{57C43D51-FA46-47AC-8BC1-F93F0A21CC3C}" type="presOf" srcId="{72D5EEE7-1726-4832-9B78-4DE4EECFB861}" destId="{AAFFA0CE-ED7F-4034-BDE8-E4F7DD1027CC}" srcOrd="0" destOrd="0" presId="urn:microsoft.com/office/officeart/2005/8/layout/vList2"/>
    <dgm:cxn modelId="{A9C06CA2-AF74-4BF0-89F5-92B9AFF341DA}" srcId="{72D5EEE7-1726-4832-9B78-4DE4EECFB861}" destId="{A7EF0B13-6815-496A-841B-3AD5C2FA7F38}" srcOrd="2" destOrd="0" parTransId="{92C1498C-065A-4A5F-8DDB-B54673BF1574}" sibTransId="{2E67973F-7230-496C-869A-2FC4DD02D4AE}"/>
    <dgm:cxn modelId="{B2F456A5-5097-41F3-B604-019C4D119332}" srcId="{72D5EEE7-1726-4832-9B78-4DE4EECFB861}" destId="{0FAC4D79-7C61-4A05-BFD2-23793F8101A1}" srcOrd="0" destOrd="0" parTransId="{9362EB2B-50B8-4394-9C82-8FDC2B14468C}" sibTransId="{639BDF61-AB19-466D-A195-970E7A4B9A14}"/>
    <dgm:cxn modelId="{03428DC3-1491-449A-B726-A0B31244837C}" type="presOf" srcId="{0FAC4D79-7C61-4A05-BFD2-23793F8101A1}" destId="{76536227-89B0-49E0-B88E-231CE8E26B38}" srcOrd="0" destOrd="0" presId="urn:microsoft.com/office/officeart/2005/8/layout/vList2"/>
    <dgm:cxn modelId="{508B39D3-D12B-4CB7-8850-62B0C8C0350A}" type="presOf" srcId="{A7EF0B13-6815-496A-841B-3AD5C2FA7F38}" destId="{BA451C03-B5B2-4997-8E16-FC0F6ED0D475}" srcOrd="0" destOrd="0" presId="urn:microsoft.com/office/officeart/2005/8/layout/vList2"/>
    <dgm:cxn modelId="{459A63F2-5CF5-48CE-8E7F-497F7984091B}" srcId="{72D5EEE7-1726-4832-9B78-4DE4EECFB861}" destId="{4AA12FC3-4398-41A4-BC40-F13126F64C6B}" srcOrd="1" destOrd="0" parTransId="{127CBA44-1706-46F2-90DC-8EEA0B28F17F}" sibTransId="{A08339CF-A81F-476E-8E4D-157056E1A8F7}"/>
    <dgm:cxn modelId="{370ADFF2-422C-4CEA-89DA-E80E41D638D9}" type="presParOf" srcId="{AAFFA0CE-ED7F-4034-BDE8-E4F7DD1027CC}" destId="{76536227-89B0-49E0-B88E-231CE8E26B38}" srcOrd="0" destOrd="0" presId="urn:microsoft.com/office/officeart/2005/8/layout/vList2"/>
    <dgm:cxn modelId="{5113F1D7-6092-401A-8975-ECFE8B6DF20C}" type="presParOf" srcId="{AAFFA0CE-ED7F-4034-BDE8-E4F7DD1027CC}" destId="{09E563E8-213A-4343-BAD6-2210FB5CCA1D}" srcOrd="1" destOrd="0" presId="urn:microsoft.com/office/officeart/2005/8/layout/vList2"/>
    <dgm:cxn modelId="{A3760CC8-2ACF-48AC-8EE2-637709377BF5}" type="presParOf" srcId="{AAFFA0CE-ED7F-4034-BDE8-E4F7DD1027CC}" destId="{D8B751A1-CC75-4D40-8758-E83F8E145C58}" srcOrd="2" destOrd="0" presId="urn:microsoft.com/office/officeart/2005/8/layout/vList2"/>
    <dgm:cxn modelId="{D29CE320-DBC0-4C15-99EC-68DC6392E939}" type="presParOf" srcId="{AAFFA0CE-ED7F-4034-BDE8-E4F7DD1027CC}" destId="{A43FEFF8-CDAE-4F4A-9CC0-1FDC32FCF10E}" srcOrd="3" destOrd="0" presId="urn:microsoft.com/office/officeart/2005/8/layout/vList2"/>
    <dgm:cxn modelId="{CE60406E-15BA-4C8C-93FF-AF866E28C74A}" type="presParOf" srcId="{AAFFA0CE-ED7F-4034-BDE8-E4F7DD1027CC}" destId="{BA451C03-B5B2-4997-8E16-FC0F6ED0D47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6227-89B0-49E0-B88E-231CE8E26B38}">
      <dsp:nvSpPr>
        <dsp:cNvPr id="0" name=""/>
        <dsp:cNvSpPr/>
      </dsp:nvSpPr>
      <dsp:spPr>
        <a:xfrm>
          <a:off x="0" y="587965"/>
          <a:ext cx="9607276" cy="66338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Not having long enough wires</a:t>
          </a:r>
        </a:p>
      </dsp:txBody>
      <dsp:txXfrm>
        <a:off x="32384" y="620349"/>
        <a:ext cx="9542508" cy="598621"/>
      </dsp:txXfrm>
    </dsp:sp>
    <dsp:sp modelId="{D8B751A1-CC75-4D40-8758-E83F8E145C58}">
      <dsp:nvSpPr>
        <dsp:cNvPr id="0" name=""/>
        <dsp:cNvSpPr/>
      </dsp:nvSpPr>
      <dsp:spPr>
        <a:xfrm>
          <a:off x="0" y="1329115"/>
          <a:ext cx="9607276" cy="66338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Troubleshooting when sensors and LED's aren't working</a:t>
          </a:r>
        </a:p>
      </dsp:txBody>
      <dsp:txXfrm>
        <a:off x="32384" y="1361499"/>
        <a:ext cx="9542508" cy="598621"/>
      </dsp:txXfrm>
    </dsp:sp>
    <dsp:sp modelId="{BA451C03-B5B2-4997-8E16-FC0F6ED0D475}">
      <dsp:nvSpPr>
        <dsp:cNvPr id="0" name=""/>
        <dsp:cNvSpPr/>
      </dsp:nvSpPr>
      <dsp:spPr>
        <a:xfrm>
          <a:off x="0" y="2070266"/>
          <a:ext cx="9607276" cy="66338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Learning all new information</a:t>
          </a:r>
        </a:p>
      </dsp:txBody>
      <dsp:txXfrm>
        <a:off x="32384" y="2102650"/>
        <a:ext cx="9542508" cy="598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8/27/2021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05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8/27/2021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425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8/27/2021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647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8/27/2021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750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8/27/2021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283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8/27/2021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9456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8/27/2021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16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8/27/2021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303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8/27/2021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420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8/27/2021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736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8/27/2021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543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8/27/2021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59389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https://policyoptions.irpp.org/magazines/january-2020/technology-isnt-shaping-work-the-way-we-think/technology-isnt-shaping-work-the-way-we-think/" TargetMode="External"/><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hyperlink" Target="https://creativecommons.org/licenses/by-nd/3.0/"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scherlund.blogspot.com/2018/01/ai-and-machine-learning-give-new.html" TargetMode="Externa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rophotostock.deviantart.com/art/Digital-World-Technology-and-Business-424999983"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ressbooks.bccampus.ca/kpupsyc1100/"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edutechdebate.org/2014-ict4edu-trends/5-key-barriers-to-educational-technology-adoption-in-the-developing-worl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peoplematters.in/article/tech-and-touch/technology-alone-isnt-enough-19062" TargetMode="External"/><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peacock feathers">
            <a:extLst>
              <a:ext uri="{FF2B5EF4-FFF2-40B4-BE49-F238E27FC236}">
                <a16:creationId xmlns:a16="http://schemas.microsoft.com/office/drawing/2014/main" id="{DD2AC4B9-01C5-4D05-9E29-0D454D6B9FD7}"/>
              </a:ext>
            </a:extLst>
          </p:cNvPr>
          <p:cNvPicPr>
            <a:picLocks noChangeAspect="1"/>
          </p:cNvPicPr>
          <p:nvPr/>
        </p:nvPicPr>
        <p:blipFill rotWithShape="1">
          <a:blip r:embed="rId2"/>
          <a:srcRect t="6834" b="8896"/>
          <a:stretch/>
        </p:blipFill>
        <p:spPr>
          <a:xfrm>
            <a:off x="-1" y="10"/>
            <a:ext cx="12191999" cy="6857990"/>
          </a:xfrm>
          <a:prstGeom prst="rect">
            <a:avLst/>
          </a:prstGeom>
        </p:spPr>
      </p:pic>
      <p:sp>
        <p:nvSpPr>
          <p:cNvPr id="16" name="Rectangle 15">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35791" y="3331444"/>
            <a:ext cx="6470692" cy="1229306"/>
          </a:xfrm>
        </p:spPr>
        <p:txBody>
          <a:bodyPr>
            <a:normAutofit/>
          </a:bodyPr>
          <a:lstStyle/>
          <a:p>
            <a:r>
              <a:rPr lang="en-US" sz="5400" dirty="0">
                <a:solidFill>
                  <a:schemeClr val="tx1"/>
                </a:solidFill>
              </a:rPr>
              <a:t>CEIS101-Final Project</a:t>
            </a:r>
          </a:p>
        </p:txBody>
      </p:sp>
      <p:sp>
        <p:nvSpPr>
          <p:cNvPr id="3" name="Subtitle 2"/>
          <p:cNvSpPr>
            <a:spLocks noGrp="1"/>
          </p:cNvSpPr>
          <p:nvPr>
            <p:ph type="subTitle" idx="1"/>
          </p:nvPr>
        </p:nvSpPr>
        <p:spPr>
          <a:xfrm>
            <a:off x="735791" y="4735799"/>
            <a:ext cx="6470693" cy="605256"/>
          </a:xfrm>
        </p:spPr>
        <p:txBody>
          <a:bodyPr>
            <a:normAutofit/>
          </a:bodyPr>
          <a:lstStyle/>
          <a:p>
            <a:r>
              <a:rPr lang="en-US" dirty="0"/>
              <a:t>Ashley Kennedy</a:t>
            </a:r>
          </a:p>
        </p:txBody>
      </p:sp>
      <p:cxnSp>
        <p:nvCxnSpPr>
          <p:cNvPr id="18" name="!!Straight Connector">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an of a human brain in a neurology clinic">
            <a:extLst>
              <a:ext uri="{FF2B5EF4-FFF2-40B4-BE49-F238E27FC236}">
                <a16:creationId xmlns:a16="http://schemas.microsoft.com/office/drawing/2014/main" id="{25A5DACC-46C0-421F-9EFF-EF3A16392062}"/>
              </a:ext>
            </a:extLst>
          </p:cNvPr>
          <p:cNvPicPr>
            <a:picLocks noChangeAspect="1"/>
          </p:cNvPicPr>
          <p:nvPr/>
        </p:nvPicPr>
        <p:blipFill rotWithShape="1">
          <a:blip r:embed="rId2"/>
          <a:srcRect t="19571" r="-2" b="5428"/>
          <a:stretch/>
        </p:blipFill>
        <p:spPr>
          <a:xfrm>
            <a:off x="-86296" y="-287537"/>
            <a:ext cx="12192031" cy="6857990"/>
          </a:xfrm>
          <a:prstGeom prst="rect">
            <a:avLst/>
          </a:prstGeom>
        </p:spPr>
      </p:pic>
      <p:sp>
        <p:nvSpPr>
          <p:cNvPr id="2" name="Title 1">
            <a:extLst>
              <a:ext uri="{FF2B5EF4-FFF2-40B4-BE49-F238E27FC236}">
                <a16:creationId xmlns:a16="http://schemas.microsoft.com/office/drawing/2014/main" id="{12B0882F-BD97-4407-AF70-D193E3FC7FB9}"/>
              </a:ext>
            </a:extLst>
          </p:cNvPr>
          <p:cNvSpPr>
            <a:spLocks noGrp="1"/>
          </p:cNvSpPr>
          <p:nvPr>
            <p:ph type="title"/>
          </p:nvPr>
        </p:nvSpPr>
        <p:spPr>
          <a:xfrm>
            <a:off x="-383588" y="-945"/>
            <a:ext cx="10144664" cy="1407626"/>
          </a:xfrm>
        </p:spPr>
        <p:txBody>
          <a:bodyPr vert="horz" lIns="91440" tIns="45720" rIns="91440" bIns="45720" rtlCol="0" anchor="ctr">
            <a:normAutofit/>
          </a:bodyPr>
          <a:lstStyle/>
          <a:p>
            <a:pPr algn="r"/>
            <a:r>
              <a:rPr lang="en-US" sz="4800" dirty="0">
                <a:solidFill>
                  <a:srgbClr val="FFFFFF"/>
                </a:solidFill>
              </a:rPr>
              <a:t>C++ Code and Serial monitor Data</a:t>
            </a:r>
          </a:p>
        </p:txBody>
      </p:sp>
      <p:pic>
        <p:nvPicPr>
          <p:cNvPr id="7" name="Picture 7" descr="Graphical user interface, text, application&#10;&#10;Description automatically generated">
            <a:extLst>
              <a:ext uri="{FF2B5EF4-FFF2-40B4-BE49-F238E27FC236}">
                <a16:creationId xmlns:a16="http://schemas.microsoft.com/office/drawing/2014/main" id="{3A21CE97-7D0E-42A2-8094-3E49EACEFFBB}"/>
              </a:ext>
            </a:extLst>
          </p:cNvPr>
          <p:cNvPicPr>
            <a:picLocks noGrp="1" noChangeAspect="1"/>
          </p:cNvPicPr>
          <p:nvPr>
            <p:ph sz="half" idx="1"/>
          </p:nvPr>
        </p:nvPicPr>
        <p:blipFill rotWithShape="1">
          <a:blip r:embed="rId3"/>
          <a:srcRect t="95" b="5159"/>
          <a:stretch/>
        </p:blipFill>
        <p:spPr>
          <a:xfrm>
            <a:off x="277771" y="1630215"/>
            <a:ext cx="5991207" cy="3898784"/>
          </a:xfrm>
        </p:spPr>
      </p:pic>
      <p:pic>
        <p:nvPicPr>
          <p:cNvPr id="8" name="Picture 9" descr="Graphical user interface, application&#10;&#10;Description automatically generated">
            <a:extLst>
              <a:ext uri="{FF2B5EF4-FFF2-40B4-BE49-F238E27FC236}">
                <a16:creationId xmlns:a16="http://schemas.microsoft.com/office/drawing/2014/main" id="{0406D19D-649A-4705-BA8F-FBE0DD0A7F7F}"/>
              </a:ext>
            </a:extLst>
          </p:cNvPr>
          <p:cNvPicPr>
            <a:picLocks noGrp="1" noChangeAspect="1"/>
          </p:cNvPicPr>
          <p:nvPr>
            <p:ph sz="half" idx="2"/>
          </p:nvPr>
        </p:nvPicPr>
        <p:blipFill rotWithShape="1">
          <a:blip r:embed="rId4"/>
          <a:srcRect r="36025" b="49724"/>
          <a:stretch/>
        </p:blipFill>
        <p:spPr>
          <a:xfrm>
            <a:off x="6400925" y="1871199"/>
            <a:ext cx="5556204" cy="2432930"/>
          </a:xfrm>
        </p:spPr>
      </p:pic>
    </p:spTree>
    <p:extLst>
      <p:ext uri="{BB962C8B-B14F-4D97-AF65-F5344CB8AC3E}">
        <p14:creationId xmlns:p14="http://schemas.microsoft.com/office/powerpoint/2010/main" val="98326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318B9E-F8B4-4FB0-8428-DE9D4719DA92}"/>
              </a:ext>
            </a:extLst>
          </p:cNvPr>
          <p:cNvSpPr>
            <a:spLocks noGrp="1"/>
          </p:cNvSpPr>
          <p:nvPr>
            <p:ph type="title"/>
          </p:nvPr>
        </p:nvSpPr>
        <p:spPr>
          <a:xfrm>
            <a:off x="643467" y="516835"/>
            <a:ext cx="2994815" cy="1666501"/>
          </a:xfrm>
        </p:spPr>
        <p:txBody>
          <a:bodyPr vert="horz" lIns="91440" tIns="45720" rIns="91440" bIns="45720" rtlCol="0" anchor="b">
            <a:normAutofit/>
          </a:bodyPr>
          <a:lstStyle/>
          <a:p>
            <a:r>
              <a:rPr lang="en-US" sz="2800">
                <a:solidFill>
                  <a:schemeClr val="tx1"/>
                </a:solidFill>
              </a:rPr>
              <a:t>Adding distance sensor and green &amp; yellow LED's and Buzzer</a:t>
            </a:r>
          </a:p>
        </p:txBody>
      </p:sp>
      <p:cxnSp>
        <p:nvCxnSpPr>
          <p:cNvPr id="34" name="Straight Connector 3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339FC32B-45C0-40AF-BE57-C229DDA243E5}"/>
              </a:ext>
            </a:extLst>
          </p:cNvPr>
          <p:cNvSpPr>
            <a:spLocks noGrp="1"/>
          </p:cNvSpPr>
          <p:nvPr>
            <p:ph sz="half" idx="1"/>
          </p:nvPr>
        </p:nvSpPr>
        <p:spPr>
          <a:xfrm>
            <a:off x="643467" y="2546224"/>
            <a:ext cx="2994815" cy="3342747"/>
          </a:xfrm>
        </p:spPr>
        <p:txBody>
          <a:bodyPr vert="horz" lIns="0" tIns="45720" rIns="0" bIns="45720" rtlCol="0">
            <a:normAutofit/>
          </a:bodyPr>
          <a:lstStyle/>
          <a:p>
            <a:pPr>
              <a:lnSpc>
                <a:spcPct val="90000"/>
              </a:lnSpc>
            </a:pPr>
            <a:r>
              <a:rPr lang="en-US" sz="1100">
                <a:solidFill>
                  <a:schemeClr val="tx1"/>
                </a:solidFill>
              </a:rPr>
              <a:t>Adding the buzzer gives the circuit the alarm sound</a:t>
            </a:r>
          </a:p>
          <a:p>
            <a:pPr>
              <a:lnSpc>
                <a:spcPct val="90000"/>
              </a:lnSpc>
            </a:pPr>
            <a:r>
              <a:rPr lang="en-US" sz="1100">
                <a:solidFill>
                  <a:schemeClr val="tx1"/>
                </a:solidFill>
              </a:rPr>
              <a:t>The distance sensor reads the distance of objects within 12 inches</a:t>
            </a:r>
          </a:p>
          <a:p>
            <a:pPr>
              <a:lnSpc>
                <a:spcPct val="90000"/>
              </a:lnSpc>
            </a:pPr>
            <a:r>
              <a:rPr lang="en-US" sz="1100">
                <a:solidFill>
                  <a:schemeClr val="tx1"/>
                </a:solidFill>
              </a:rPr>
              <a:t>The circuit is programmed to flash the red LED with object within 6 inches of the sensor (my hand) and yellow within 6-12 inches of an object. </a:t>
            </a:r>
          </a:p>
          <a:p>
            <a:pPr>
              <a:lnSpc>
                <a:spcPct val="90000"/>
              </a:lnSpc>
            </a:pPr>
            <a:r>
              <a:rPr lang="en-US" sz="1100">
                <a:solidFill>
                  <a:schemeClr val="tx1"/>
                </a:solidFill>
              </a:rPr>
              <a:t>The closer the object the faster the buzzer beeps</a:t>
            </a:r>
          </a:p>
          <a:p>
            <a:pPr>
              <a:lnSpc>
                <a:spcPct val="90000"/>
              </a:lnSpc>
            </a:pPr>
            <a:r>
              <a:rPr lang="en-US" sz="1100">
                <a:solidFill>
                  <a:schemeClr val="tx1"/>
                </a:solidFill>
              </a:rPr>
              <a:t>When the distance sensor is clear from objects the green LED is active indicating no security threat and the alarm (buzzer) does not sound </a:t>
            </a:r>
          </a:p>
          <a:p>
            <a:pPr>
              <a:lnSpc>
                <a:spcPct val="90000"/>
              </a:lnSpc>
            </a:pPr>
            <a:endParaRPr lang="en-US" sz="1100">
              <a:solidFill>
                <a:schemeClr val="tx1"/>
              </a:solidFill>
            </a:endParaRPr>
          </a:p>
        </p:txBody>
      </p:sp>
      <p:pic>
        <p:nvPicPr>
          <p:cNvPr id="5" name="Picture 5">
            <a:extLst>
              <a:ext uri="{FF2B5EF4-FFF2-40B4-BE49-F238E27FC236}">
                <a16:creationId xmlns:a16="http://schemas.microsoft.com/office/drawing/2014/main" id="{6D95C6F7-2375-4624-96F2-16D790AA2EAC}"/>
              </a:ext>
            </a:extLst>
          </p:cNvPr>
          <p:cNvPicPr>
            <a:picLocks noChangeAspect="1"/>
          </p:cNvPicPr>
          <p:nvPr/>
        </p:nvPicPr>
        <p:blipFill rotWithShape="1">
          <a:blip r:embed="rId2"/>
          <a:srcRect t="28259" r="-3" b="8534"/>
          <a:stretch/>
        </p:blipFill>
        <p:spPr>
          <a:xfrm>
            <a:off x="4059920" y="1"/>
            <a:ext cx="4035714" cy="3401058"/>
          </a:xfrm>
          <a:prstGeom prst="rect">
            <a:avLst/>
          </a:prstGeom>
        </p:spPr>
      </p:pic>
      <p:pic>
        <p:nvPicPr>
          <p:cNvPr id="7" name="Picture 7">
            <a:extLst>
              <a:ext uri="{FF2B5EF4-FFF2-40B4-BE49-F238E27FC236}">
                <a16:creationId xmlns:a16="http://schemas.microsoft.com/office/drawing/2014/main" id="{76C809A4-8000-471D-9A0B-2024F7AD5543}"/>
              </a:ext>
            </a:extLst>
          </p:cNvPr>
          <p:cNvPicPr>
            <a:picLocks noChangeAspect="1"/>
          </p:cNvPicPr>
          <p:nvPr/>
        </p:nvPicPr>
        <p:blipFill rotWithShape="1">
          <a:blip r:embed="rId3"/>
          <a:srcRect t="24784" r="-2" b="12118"/>
          <a:stretch/>
        </p:blipFill>
        <p:spPr>
          <a:xfrm>
            <a:off x="4059924" y="3474720"/>
            <a:ext cx="4021571" cy="3383280"/>
          </a:xfrm>
          <a:prstGeom prst="rect">
            <a:avLst/>
          </a:prstGeom>
        </p:spPr>
      </p:pic>
      <p:pic>
        <p:nvPicPr>
          <p:cNvPr id="6" name="Picture 6">
            <a:extLst>
              <a:ext uri="{FF2B5EF4-FFF2-40B4-BE49-F238E27FC236}">
                <a16:creationId xmlns:a16="http://schemas.microsoft.com/office/drawing/2014/main" id="{C25A6CE4-60EC-4898-BAA2-DE77C6A2DC55}"/>
              </a:ext>
            </a:extLst>
          </p:cNvPr>
          <p:cNvPicPr>
            <a:picLocks noGrp="1" noChangeAspect="1"/>
          </p:cNvPicPr>
          <p:nvPr>
            <p:ph sz="half" idx="2"/>
          </p:nvPr>
        </p:nvPicPr>
        <p:blipFill rotWithShape="1">
          <a:blip r:embed="rId4"/>
          <a:srcRect l="12422" r="9423" b="1"/>
          <a:stretch/>
        </p:blipFill>
        <p:spPr>
          <a:xfrm>
            <a:off x="8175592" y="6086"/>
            <a:ext cx="4016407" cy="6851914"/>
          </a:xfrm>
          <a:prstGeom prst="rect">
            <a:avLst/>
          </a:prstGeom>
        </p:spPr>
      </p:pic>
    </p:spTree>
    <p:extLst>
      <p:ext uri="{BB962C8B-B14F-4D97-AF65-F5344CB8AC3E}">
        <p14:creationId xmlns:p14="http://schemas.microsoft.com/office/powerpoint/2010/main" val="132710249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2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2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7" name="Picture 15" descr="A picture containing wire&#10;&#10;Description automatically generated">
            <a:extLst>
              <a:ext uri="{FF2B5EF4-FFF2-40B4-BE49-F238E27FC236}">
                <a16:creationId xmlns:a16="http://schemas.microsoft.com/office/drawing/2014/main" id="{A1E3B44C-7738-4913-930E-F382EB4E2C8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1761" r="898" b="-1"/>
          <a:stretch/>
        </p:blipFill>
        <p:spPr>
          <a:xfrm>
            <a:off x="2843" y="10"/>
            <a:ext cx="6605978" cy="6857990"/>
          </a:xfrm>
          <a:prstGeom prst="rect">
            <a:avLst/>
          </a:prstGeom>
        </p:spPr>
      </p:pic>
      <p:sp>
        <p:nvSpPr>
          <p:cNvPr id="35" name="Rectangle 28">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F91AE-60C8-4B8A-9D4D-DEE95AAB119F}"/>
              </a:ext>
            </a:extLst>
          </p:cNvPr>
          <p:cNvSpPr>
            <a:spLocks noGrp="1"/>
          </p:cNvSpPr>
          <p:nvPr>
            <p:ph type="title"/>
          </p:nvPr>
        </p:nvSpPr>
        <p:spPr>
          <a:xfrm>
            <a:off x="948648" y="1419273"/>
            <a:ext cx="3153580" cy="1358188"/>
          </a:xfrm>
        </p:spPr>
        <p:txBody>
          <a:bodyPr vert="horz" lIns="91440" tIns="45720" rIns="91440" bIns="45720" rtlCol="0" anchor="b">
            <a:normAutofit/>
          </a:bodyPr>
          <a:lstStyle/>
          <a:p>
            <a:r>
              <a:rPr lang="en-US" sz="2300">
                <a:solidFill>
                  <a:schemeClr val="tx1"/>
                </a:solidFill>
              </a:rPr>
              <a:t>Distance sensor graph and C++ code for distance sensor, buzzer and LED's </a:t>
            </a:r>
          </a:p>
        </p:txBody>
      </p:sp>
      <p:cxnSp>
        <p:nvCxnSpPr>
          <p:cNvPr id="36" name="Straight Connector 30">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Content Placeholder 19">
            <a:extLst>
              <a:ext uri="{FF2B5EF4-FFF2-40B4-BE49-F238E27FC236}">
                <a16:creationId xmlns:a16="http://schemas.microsoft.com/office/drawing/2014/main" id="{08A5C507-2656-4FBC-8A0E-98AED4557980}"/>
              </a:ext>
            </a:extLst>
          </p:cNvPr>
          <p:cNvSpPr>
            <a:spLocks noGrp="1"/>
          </p:cNvSpPr>
          <p:nvPr>
            <p:ph sz="half" idx="2"/>
          </p:nvPr>
        </p:nvSpPr>
        <p:spPr>
          <a:xfrm>
            <a:off x="948648" y="2978254"/>
            <a:ext cx="3153580" cy="2444238"/>
          </a:xfrm>
        </p:spPr>
        <p:txBody>
          <a:bodyPr vert="horz" lIns="0" tIns="45720" rIns="0" bIns="45720" rtlCol="0">
            <a:normAutofit/>
          </a:bodyPr>
          <a:lstStyle/>
          <a:p>
            <a:pPr>
              <a:lnSpc>
                <a:spcPct val="100000"/>
              </a:lnSpc>
            </a:pPr>
            <a:endParaRPr lang="en-US" sz="1600">
              <a:solidFill>
                <a:schemeClr val="tx1"/>
              </a:solidFill>
            </a:endParaRPr>
          </a:p>
        </p:txBody>
      </p:sp>
      <p:pic>
        <p:nvPicPr>
          <p:cNvPr id="6" name="Picture 6" descr="Graphical user interface&#10;&#10;Description automatically generated">
            <a:extLst>
              <a:ext uri="{FF2B5EF4-FFF2-40B4-BE49-F238E27FC236}">
                <a16:creationId xmlns:a16="http://schemas.microsoft.com/office/drawing/2014/main" id="{529E1DF2-8A8E-49B1-9DF3-D7BDD3922B72}"/>
              </a:ext>
            </a:extLst>
          </p:cNvPr>
          <p:cNvPicPr>
            <a:picLocks noChangeAspect="1"/>
          </p:cNvPicPr>
          <p:nvPr/>
        </p:nvPicPr>
        <p:blipFill rotWithShape="1">
          <a:blip r:embed="rId4"/>
          <a:srcRect l="9325" r="14650" b="2"/>
          <a:stretch/>
        </p:blipFill>
        <p:spPr>
          <a:xfrm>
            <a:off x="6621550" y="10"/>
            <a:ext cx="5564765" cy="3412024"/>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DED5C739-E893-4F69-BF7A-76EACEFE4985}"/>
              </a:ext>
            </a:extLst>
          </p:cNvPr>
          <p:cNvPicPr>
            <a:picLocks noGrp="1" noChangeAspect="1"/>
          </p:cNvPicPr>
          <p:nvPr>
            <p:ph sz="half" idx="1"/>
          </p:nvPr>
        </p:nvPicPr>
        <p:blipFill rotWithShape="1">
          <a:blip r:embed="rId5"/>
          <a:srcRect l="5926" r="18050" b="1"/>
          <a:stretch/>
        </p:blipFill>
        <p:spPr>
          <a:xfrm>
            <a:off x="6664682" y="3474720"/>
            <a:ext cx="5435369" cy="3038224"/>
          </a:xfrm>
          <a:prstGeom prst="rect">
            <a:avLst/>
          </a:prstGeom>
        </p:spPr>
      </p:pic>
      <p:sp>
        <p:nvSpPr>
          <p:cNvPr id="38" name="Rectangle 32">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a:extLst>
              <a:ext uri="{FF2B5EF4-FFF2-40B4-BE49-F238E27FC236}">
                <a16:creationId xmlns:a16="http://schemas.microsoft.com/office/drawing/2014/main" id="{E8DEEC31-CA2D-49AD-B93F-23FAD86B2BE3}"/>
              </a:ext>
            </a:extLst>
          </p:cNvPr>
          <p:cNvSpPr txBox="1"/>
          <p:nvPr/>
        </p:nvSpPr>
        <p:spPr>
          <a:xfrm>
            <a:off x="4797134" y="6657945"/>
            <a:ext cx="273183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267984227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DFAA49-E169-4620-BAFD-F3E52463EA7B}"/>
              </a:ext>
            </a:extLst>
          </p:cNvPr>
          <p:cNvSpPr>
            <a:spLocks noGrp="1"/>
          </p:cNvSpPr>
          <p:nvPr>
            <p:ph type="title"/>
          </p:nvPr>
        </p:nvSpPr>
        <p:spPr>
          <a:xfrm>
            <a:off x="643467" y="516835"/>
            <a:ext cx="2994815" cy="1666501"/>
          </a:xfrm>
        </p:spPr>
        <p:txBody>
          <a:bodyPr vert="horz" lIns="91440" tIns="45720" rIns="91440" bIns="45720" rtlCol="0" anchor="b">
            <a:normAutofit/>
          </a:bodyPr>
          <a:lstStyle/>
          <a:p>
            <a:r>
              <a:rPr lang="en-US" sz="3100">
                <a:solidFill>
                  <a:schemeClr val="tx1"/>
                </a:solidFill>
              </a:rPr>
              <a:t>Adding a blue LED and Photoresistor (light sensor)</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91C9211-C82B-4570-BAFE-3A82A1A34536}"/>
              </a:ext>
            </a:extLst>
          </p:cNvPr>
          <p:cNvSpPr>
            <a:spLocks noGrp="1"/>
          </p:cNvSpPr>
          <p:nvPr>
            <p:ph sz="half" idx="1"/>
          </p:nvPr>
        </p:nvSpPr>
        <p:spPr>
          <a:xfrm>
            <a:off x="643467" y="2546224"/>
            <a:ext cx="2994815" cy="3342747"/>
          </a:xfrm>
        </p:spPr>
        <p:txBody>
          <a:bodyPr vert="horz" lIns="0" tIns="45720" rIns="0" bIns="45720" rtlCol="0" anchor="t">
            <a:normAutofit/>
          </a:bodyPr>
          <a:lstStyle/>
          <a:p>
            <a:pPr>
              <a:lnSpc>
                <a:spcPct val="100000"/>
              </a:lnSpc>
            </a:pPr>
            <a:r>
              <a:rPr lang="en-US">
                <a:solidFill>
                  <a:schemeClr val="tx1"/>
                </a:solidFill>
              </a:rPr>
              <a:t>Adding the light sensor we can see that when theres light the blue LED is off. Covering the photoresistor or darkening the room the blue LED turns on.</a:t>
            </a:r>
            <a:endParaRPr lang="en-US" dirty="0">
              <a:solidFill>
                <a:schemeClr val="tx1"/>
              </a:solidFill>
            </a:endParaRPr>
          </a:p>
        </p:txBody>
      </p:sp>
      <p:pic>
        <p:nvPicPr>
          <p:cNvPr id="5" name="Picture 5">
            <a:extLst>
              <a:ext uri="{FF2B5EF4-FFF2-40B4-BE49-F238E27FC236}">
                <a16:creationId xmlns:a16="http://schemas.microsoft.com/office/drawing/2014/main" id="{0C3A3742-1B95-4912-AFB5-81E4C83564A7}"/>
              </a:ext>
            </a:extLst>
          </p:cNvPr>
          <p:cNvPicPr>
            <a:picLocks noChangeAspect="1"/>
          </p:cNvPicPr>
          <p:nvPr/>
        </p:nvPicPr>
        <p:blipFill rotWithShape="1">
          <a:blip r:embed="rId2"/>
          <a:srcRect l="12315" r="9497"/>
          <a:stretch/>
        </p:blipFill>
        <p:spPr>
          <a:xfrm>
            <a:off x="4059922" y="10"/>
            <a:ext cx="4021571" cy="6857990"/>
          </a:xfrm>
          <a:prstGeom prst="rect">
            <a:avLst/>
          </a:prstGeom>
        </p:spPr>
      </p:pic>
      <p:pic>
        <p:nvPicPr>
          <p:cNvPr id="6" name="Picture 6">
            <a:extLst>
              <a:ext uri="{FF2B5EF4-FFF2-40B4-BE49-F238E27FC236}">
                <a16:creationId xmlns:a16="http://schemas.microsoft.com/office/drawing/2014/main" id="{F8C65746-0699-4DA8-9422-6A75EC21921A}"/>
              </a:ext>
            </a:extLst>
          </p:cNvPr>
          <p:cNvPicPr>
            <a:picLocks noGrp="1" noChangeAspect="1"/>
          </p:cNvPicPr>
          <p:nvPr>
            <p:ph sz="half" idx="2"/>
          </p:nvPr>
        </p:nvPicPr>
        <p:blipFill rotWithShape="1">
          <a:blip r:embed="rId3"/>
          <a:srcRect l="21843" r="1" b="1"/>
          <a:stretch/>
        </p:blipFill>
        <p:spPr>
          <a:xfrm>
            <a:off x="8175592" y="6086"/>
            <a:ext cx="4016407" cy="6851914"/>
          </a:xfrm>
          <a:prstGeom prst="rect">
            <a:avLst/>
          </a:prstGeom>
        </p:spPr>
      </p:pic>
    </p:spTree>
    <p:extLst>
      <p:ext uri="{BB962C8B-B14F-4D97-AF65-F5344CB8AC3E}">
        <p14:creationId xmlns:p14="http://schemas.microsoft.com/office/powerpoint/2010/main" val="400132185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429202-4BD5-4F40-A4B5-5AB9247A7E12}"/>
              </a:ext>
            </a:extLst>
          </p:cNvPr>
          <p:cNvSpPr>
            <a:spLocks noGrp="1"/>
          </p:cNvSpPr>
          <p:nvPr>
            <p:ph type="title"/>
          </p:nvPr>
        </p:nvSpPr>
        <p:spPr>
          <a:xfrm>
            <a:off x="643467" y="701971"/>
            <a:ext cx="2994815" cy="1666501"/>
          </a:xfrm>
        </p:spPr>
        <p:txBody>
          <a:bodyPr vert="horz" lIns="91440" tIns="45720" rIns="91440" bIns="45720" rtlCol="0" anchor="b">
            <a:normAutofit/>
          </a:bodyPr>
          <a:lstStyle/>
          <a:p>
            <a:r>
              <a:rPr lang="en-US" sz="3100">
                <a:solidFill>
                  <a:schemeClr val="tx1"/>
                </a:solidFill>
              </a:rPr>
              <a:t>Photo resistor C++ code and Serial Monitoring</a:t>
            </a:r>
          </a:p>
        </p:txBody>
      </p:sp>
      <p:cxnSp>
        <p:nvCxnSpPr>
          <p:cNvPr id="25"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6CFF18-9019-4751-BC0A-29BE9A5C9072}"/>
              </a:ext>
            </a:extLst>
          </p:cNvPr>
          <p:cNvSpPr>
            <a:spLocks noGrp="1"/>
          </p:cNvSpPr>
          <p:nvPr>
            <p:ph sz="half" idx="1"/>
          </p:nvPr>
        </p:nvSpPr>
        <p:spPr>
          <a:xfrm>
            <a:off x="643467" y="2731361"/>
            <a:ext cx="2994815" cy="3483172"/>
          </a:xfrm>
        </p:spPr>
        <p:txBody>
          <a:bodyPr vert="horz" lIns="0" tIns="45720" rIns="0" bIns="45720" rtlCol="0">
            <a:normAutofit/>
          </a:bodyPr>
          <a:lstStyle/>
          <a:p>
            <a:pPr>
              <a:lnSpc>
                <a:spcPct val="100000"/>
              </a:lnSpc>
            </a:pPr>
            <a:r>
              <a:rPr lang="en-US">
                <a:solidFill>
                  <a:schemeClr val="tx1"/>
                </a:solidFill>
              </a:rPr>
              <a:t>The serial monitor shows us the data of the light being on and off. When you decrease the light around the photoresistor and when you increase it. The monitor also is showing you the data of the distance sensor going off. As a "security Alert".</a:t>
            </a:r>
          </a:p>
        </p:txBody>
      </p:sp>
      <p:pic>
        <p:nvPicPr>
          <p:cNvPr id="6" name="Picture 6">
            <a:extLst>
              <a:ext uri="{FF2B5EF4-FFF2-40B4-BE49-F238E27FC236}">
                <a16:creationId xmlns:a16="http://schemas.microsoft.com/office/drawing/2014/main" id="{3378EE1C-5810-4196-BD20-7667B6996156}"/>
              </a:ext>
            </a:extLst>
          </p:cNvPr>
          <p:cNvPicPr>
            <a:picLocks noGrp="1" noChangeAspect="1"/>
          </p:cNvPicPr>
          <p:nvPr>
            <p:ph sz="half" idx="2"/>
          </p:nvPr>
        </p:nvPicPr>
        <p:blipFill rotWithShape="1">
          <a:blip r:embed="rId2"/>
          <a:srcRect r="-229" b="4082"/>
          <a:stretch/>
        </p:blipFill>
        <p:spPr>
          <a:xfrm>
            <a:off x="3801130" y="572840"/>
            <a:ext cx="3583439" cy="2489702"/>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A161F04F-4E7C-4629-9267-CB1AE26B1166}"/>
              </a:ext>
            </a:extLst>
          </p:cNvPr>
          <p:cNvPicPr>
            <a:picLocks noChangeAspect="1"/>
          </p:cNvPicPr>
          <p:nvPr/>
        </p:nvPicPr>
        <p:blipFill rotWithShape="1">
          <a:blip r:embed="rId3"/>
          <a:srcRect l="-508" b="5138"/>
          <a:stretch/>
        </p:blipFill>
        <p:spPr>
          <a:xfrm>
            <a:off x="3714864" y="3578508"/>
            <a:ext cx="3681399" cy="1960315"/>
          </a:xfrm>
          <a:prstGeom prst="rect">
            <a:avLst/>
          </a:prstGeom>
        </p:spPr>
      </p:pic>
      <p:pic>
        <p:nvPicPr>
          <p:cNvPr id="7" name="Picture 7" descr="Background pattern&#10;&#10;Description automatically generated">
            <a:extLst>
              <a:ext uri="{FF2B5EF4-FFF2-40B4-BE49-F238E27FC236}">
                <a16:creationId xmlns:a16="http://schemas.microsoft.com/office/drawing/2014/main" id="{86E75AC5-D6D0-41E5-8DD3-03F44A2DA5E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48792" y="336598"/>
            <a:ext cx="4460457" cy="6435304"/>
          </a:xfrm>
          <a:prstGeom prst="rect">
            <a:avLst/>
          </a:prstGeom>
        </p:spPr>
      </p:pic>
      <p:sp>
        <p:nvSpPr>
          <p:cNvPr id="8" name="TextBox 7">
            <a:extLst>
              <a:ext uri="{FF2B5EF4-FFF2-40B4-BE49-F238E27FC236}">
                <a16:creationId xmlns:a16="http://schemas.microsoft.com/office/drawing/2014/main" id="{1C855A68-6D89-4923-B89C-E7862A59AF49}"/>
              </a:ext>
            </a:extLst>
          </p:cNvPr>
          <p:cNvSpPr txBox="1"/>
          <p:nvPr/>
        </p:nvSpPr>
        <p:spPr>
          <a:xfrm>
            <a:off x="8981805" y="4472753"/>
            <a:ext cx="256672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428123099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a:extLst>
              <a:ext uri="{FF2B5EF4-FFF2-40B4-BE49-F238E27FC236}">
                <a16:creationId xmlns:a16="http://schemas.microsoft.com/office/drawing/2014/main" id="{5A5CD42F-AE21-4AA7-BD72-1BB06E7DB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21734"/>
            <a:ext cx="10915923" cy="5596408"/>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30BA90-0DB0-4C42-B6F4-9DD263FE8C1D}"/>
              </a:ext>
            </a:extLst>
          </p:cNvPr>
          <p:cNvSpPr>
            <a:spLocks noGrp="1"/>
          </p:cNvSpPr>
          <p:nvPr>
            <p:ph type="title"/>
          </p:nvPr>
        </p:nvSpPr>
        <p:spPr>
          <a:xfrm>
            <a:off x="1192696" y="665922"/>
            <a:ext cx="9800886" cy="1071438"/>
          </a:xfrm>
        </p:spPr>
        <p:txBody>
          <a:bodyPr>
            <a:normAutofit/>
          </a:bodyPr>
          <a:lstStyle/>
          <a:p>
            <a:r>
              <a:rPr lang="en-US" sz="4000">
                <a:solidFill>
                  <a:srgbClr val="FFFFFF"/>
                </a:solidFill>
              </a:rPr>
              <a:t>Project Challenges </a:t>
            </a:r>
          </a:p>
        </p:txBody>
      </p:sp>
      <p:cxnSp>
        <p:nvCxnSpPr>
          <p:cNvPr id="21" name="Straight Connector">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89" y="1910746"/>
            <a:ext cx="96181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footer rectangle">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2">
            <a:extLst>
              <a:ext uri="{FF2B5EF4-FFF2-40B4-BE49-F238E27FC236}">
                <a16:creationId xmlns:a16="http://schemas.microsoft.com/office/drawing/2014/main" id="{F4B80FAC-43FE-4BE4-B2E2-57D0869E83E8}"/>
              </a:ext>
            </a:extLst>
          </p:cNvPr>
          <p:cNvGraphicFramePr>
            <a:graphicFrameLocks noGrp="1"/>
          </p:cNvGraphicFramePr>
          <p:nvPr>
            <p:ph idx="1"/>
            <p:extLst>
              <p:ext uri="{D42A27DB-BD31-4B8C-83A1-F6EECF244321}">
                <p14:modId xmlns:p14="http://schemas.microsoft.com/office/powerpoint/2010/main" val="3915143085"/>
              </p:ext>
            </p:extLst>
          </p:nvPr>
        </p:nvGraphicFramePr>
        <p:xfrm>
          <a:off x="1308645" y="2108202"/>
          <a:ext cx="9607276" cy="3321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82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stairs by escalator">
            <a:extLst>
              <a:ext uri="{FF2B5EF4-FFF2-40B4-BE49-F238E27FC236}">
                <a16:creationId xmlns:a16="http://schemas.microsoft.com/office/drawing/2014/main" id="{847D53B3-28E2-4990-9C65-69A15225F66E}"/>
              </a:ext>
            </a:extLst>
          </p:cNvPr>
          <p:cNvPicPr>
            <a:picLocks noChangeAspect="1"/>
          </p:cNvPicPr>
          <p:nvPr/>
        </p:nvPicPr>
        <p:blipFill rotWithShape="1">
          <a:blip r:embed="rId2">
            <a:alphaModFix amt="35000"/>
          </a:blip>
          <a:srcRect b="13793"/>
          <a:stretch/>
        </p:blipFill>
        <p:spPr>
          <a:xfrm>
            <a:off x="3" y="-22"/>
            <a:ext cx="12191997" cy="6858022"/>
          </a:xfrm>
          <a:prstGeom prst="rect">
            <a:avLst/>
          </a:prstGeom>
        </p:spPr>
      </p:pic>
      <p:sp>
        <p:nvSpPr>
          <p:cNvPr id="12" name="rectangle">
            <a:extLst>
              <a:ext uri="{FF2B5EF4-FFF2-40B4-BE49-F238E27FC236}">
                <a16:creationId xmlns:a16="http://schemas.microsoft.com/office/drawing/2014/main" id="{5A5CD42F-AE21-4AA7-BD72-1BB06E7DB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21734"/>
            <a:ext cx="10915923" cy="5596408"/>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016520-6D0F-470E-A8E0-511BBF813949}"/>
              </a:ext>
            </a:extLst>
          </p:cNvPr>
          <p:cNvSpPr>
            <a:spLocks noGrp="1"/>
          </p:cNvSpPr>
          <p:nvPr>
            <p:ph type="title"/>
          </p:nvPr>
        </p:nvSpPr>
        <p:spPr>
          <a:xfrm>
            <a:off x="1192696" y="665922"/>
            <a:ext cx="9800886" cy="1071438"/>
          </a:xfrm>
        </p:spPr>
        <p:txBody>
          <a:bodyPr vert="horz" lIns="91440" tIns="45720" rIns="91440" bIns="45720" rtlCol="0">
            <a:normAutofit/>
          </a:bodyPr>
          <a:lstStyle/>
          <a:p>
            <a:r>
              <a:rPr lang="en-US" sz="4000">
                <a:solidFill>
                  <a:srgbClr val="FFFFFF"/>
                </a:solidFill>
              </a:rPr>
              <a:t>Career Skills</a:t>
            </a:r>
          </a:p>
        </p:txBody>
      </p:sp>
      <p:cxnSp>
        <p:nvCxnSpPr>
          <p:cNvPr id="14" name="Straight Connector">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89" y="1910746"/>
            <a:ext cx="96181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1B0EDAA-3DBE-4720-AF7B-D1C29500BAFF}"/>
              </a:ext>
            </a:extLst>
          </p:cNvPr>
          <p:cNvSpPr>
            <a:spLocks noGrp="1"/>
          </p:cNvSpPr>
          <p:nvPr>
            <p:ph idx="1"/>
          </p:nvPr>
        </p:nvSpPr>
        <p:spPr>
          <a:xfrm>
            <a:off x="1308645" y="2108202"/>
            <a:ext cx="9607276" cy="3321622"/>
          </a:xfrm>
        </p:spPr>
        <p:txBody>
          <a:bodyPr vert="horz" lIns="0" tIns="45720" rIns="0" bIns="45720" rtlCol="0" anchor="t">
            <a:normAutofit fontScale="70000" lnSpcReduction="20000"/>
          </a:bodyPr>
          <a:lstStyle/>
          <a:p>
            <a:pPr>
              <a:buFont typeface="Arial" panose="020F0502020204030204" pitchFamily="34" charset="0"/>
              <a:buChar char="•"/>
            </a:pPr>
            <a:r>
              <a:rPr lang="en-US">
                <a:solidFill>
                  <a:srgbClr val="FFFFFF"/>
                </a:solidFill>
              </a:rPr>
              <a:t>C++ language coding</a:t>
            </a:r>
          </a:p>
          <a:p>
            <a:pPr>
              <a:buFont typeface="Arial" panose="020F0502020204030204" pitchFamily="34" charset="0"/>
              <a:buChar char="•"/>
            </a:pPr>
            <a:r>
              <a:rPr lang="en-US">
                <a:solidFill>
                  <a:srgbClr val="FFFFFF"/>
                </a:solidFill>
              </a:rPr>
              <a:t>Working in a virtual environment</a:t>
            </a:r>
          </a:p>
          <a:p>
            <a:pPr>
              <a:buFont typeface="Arial" panose="020F0502020204030204" pitchFamily="34" charset="0"/>
              <a:buChar char="•"/>
            </a:pPr>
            <a:r>
              <a:rPr lang="en-US">
                <a:solidFill>
                  <a:srgbClr val="FFFFFF"/>
                </a:solidFill>
              </a:rPr>
              <a:t>Following instructions</a:t>
            </a:r>
          </a:p>
          <a:p>
            <a:pPr>
              <a:buFont typeface="Arial" panose="020F0502020204030204" pitchFamily="34" charset="0"/>
              <a:buChar char="•"/>
            </a:pPr>
            <a:r>
              <a:rPr lang="en-US">
                <a:solidFill>
                  <a:srgbClr val="FFFFFF"/>
                </a:solidFill>
              </a:rPr>
              <a:t>Trouble shooting</a:t>
            </a:r>
            <a:endParaRPr lang="en-US" dirty="0">
              <a:solidFill>
                <a:srgbClr val="FFFFFF"/>
              </a:solidFill>
            </a:endParaRPr>
          </a:p>
          <a:p>
            <a:pPr>
              <a:buFont typeface="Arial" panose="020F0502020204030204" pitchFamily="34" charset="0"/>
              <a:buChar char="•"/>
            </a:pPr>
            <a:r>
              <a:rPr lang="en-US">
                <a:solidFill>
                  <a:srgbClr val="FFFFFF"/>
                </a:solidFill>
              </a:rPr>
              <a:t>Building an IoT device</a:t>
            </a:r>
          </a:p>
          <a:p>
            <a:pPr>
              <a:buFont typeface="Arial" panose="020F0502020204030204" pitchFamily="34" charset="0"/>
              <a:buChar char="•"/>
            </a:pPr>
            <a:r>
              <a:rPr lang="en-US">
                <a:solidFill>
                  <a:srgbClr val="FFFFFF"/>
                </a:solidFill>
              </a:rPr>
              <a:t>Familiar with sensors and circuits</a:t>
            </a:r>
          </a:p>
          <a:p>
            <a:pPr>
              <a:buFont typeface="Arial" panose="020F0502020204030204" pitchFamily="34" charset="0"/>
              <a:buChar char="•"/>
            </a:pPr>
            <a:r>
              <a:rPr lang="en-US">
                <a:solidFill>
                  <a:srgbClr val="FFFFFF"/>
                </a:solidFill>
              </a:rPr>
              <a:t>Data analysis</a:t>
            </a:r>
          </a:p>
          <a:p>
            <a:pPr>
              <a:buFont typeface="Arial" panose="020F0502020204030204" pitchFamily="34" charset="0"/>
              <a:buChar char="•"/>
            </a:pPr>
            <a:r>
              <a:rPr lang="en-US">
                <a:solidFill>
                  <a:srgbClr val="FFFFFF"/>
                </a:solidFill>
              </a:rPr>
              <a:t>Working with censor components and wiring circuits</a:t>
            </a:r>
          </a:p>
          <a:p>
            <a:pPr>
              <a:buFont typeface="Arial" panose="020F0502020204030204" pitchFamily="34" charset="0"/>
              <a:buChar char="•"/>
            </a:pPr>
            <a:r>
              <a:rPr lang="en-US">
                <a:solidFill>
                  <a:srgbClr val="FFFFFF"/>
                </a:solidFill>
              </a:rPr>
              <a:t>Arduino </a:t>
            </a:r>
            <a:endParaRPr lang="en-US" dirty="0">
              <a:solidFill>
                <a:srgbClr val="FFFFFF"/>
              </a:solidFill>
            </a:endParaRPr>
          </a:p>
        </p:txBody>
      </p:sp>
      <p:sp>
        <p:nvSpPr>
          <p:cNvPr id="16" name="!!footer rectangle">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0500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vertebrate, coelenterate, hydrozoan&#10;&#10;Description automatically generated">
            <a:extLst>
              <a:ext uri="{FF2B5EF4-FFF2-40B4-BE49-F238E27FC236}">
                <a16:creationId xmlns:a16="http://schemas.microsoft.com/office/drawing/2014/main" id="{610B0257-315D-4678-97DC-06EE97D90CF5}"/>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18D92DD9-9DA4-4DE8-B190-C3E7827EC612}"/>
              </a:ext>
            </a:extLst>
          </p:cNvPr>
          <p:cNvSpPr>
            <a:spLocks noGrp="1"/>
          </p:cNvSpPr>
          <p:nvPr>
            <p:ph type="title"/>
          </p:nvPr>
        </p:nvSpPr>
        <p:spPr>
          <a:xfrm>
            <a:off x="1097280" y="286603"/>
            <a:ext cx="10058400" cy="1450757"/>
          </a:xfrm>
        </p:spPr>
        <p:txBody>
          <a:bodyPr>
            <a:normAutofit/>
          </a:bodyPr>
          <a:lstStyle/>
          <a:p>
            <a:r>
              <a:rPr lang="en-US"/>
              <a:t>Conclusion</a:t>
            </a:r>
          </a:p>
        </p:txBody>
      </p:sp>
      <p:cxnSp>
        <p:nvCxnSpPr>
          <p:cNvPr id="14" name="Straight Connector 1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3D55B083-02C2-472D-82C0-21ED7F160741}"/>
              </a:ext>
            </a:extLst>
          </p:cNvPr>
          <p:cNvSpPr>
            <a:spLocks noGrp="1"/>
          </p:cNvSpPr>
          <p:nvPr>
            <p:ph idx="1"/>
          </p:nvPr>
        </p:nvSpPr>
        <p:spPr>
          <a:xfrm>
            <a:off x="1097280" y="2108201"/>
            <a:ext cx="10058400" cy="3760891"/>
          </a:xfrm>
        </p:spPr>
        <p:txBody>
          <a:bodyPr vert="horz" lIns="0" tIns="45720" rIns="0" bIns="45720" rtlCol="0" anchor="t">
            <a:normAutofit/>
          </a:bodyPr>
          <a:lstStyle/>
          <a:p>
            <a:r>
              <a:rPr lang="en-US"/>
              <a:t>At the beginning of this project I had a lot of anxiety. Working with components and circuits was unfamiliar to me. I gradually learned what each sensor does and the project came together so smoothley for me. I ran into a few troubleshooting problems but, they were easily fixed. Learning how to troubleshoot and understanding what each component does and what it needs to function helped so much. I have definitely taken an interest in prototyping and assembling hardware. I look forward to using these new skill and this new found knowledge in my future career.</a:t>
            </a:r>
            <a:endParaRPr lang="en-US" dirty="0"/>
          </a:p>
        </p:txBody>
      </p:sp>
      <p:sp>
        <p:nvSpPr>
          <p:cNvPr id="16" name="Rectangle 1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3DCAFA41-1A2D-40D5-8F90-8A3018C4FE36}"/>
              </a:ext>
            </a:extLst>
          </p:cNvPr>
          <p:cNvSpPr txBox="1"/>
          <p:nvPr/>
        </p:nvSpPr>
        <p:spPr>
          <a:xfrm>
            <a:off x="9625272" y="6657945"/>
            <a:ext cx="256672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1340446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4C4CA2-E443-41ED-9CFD-1ECE27DC4F56}"/>
              </a:ext>
            </a:extLst>
          </p:cNvPr>
          <p:cNvSpPr>
            <a:spLocks noGrp="1"/>
          </p:cNvSpPr>
          <p:nvPr>
            <p:ph type="title"/>
          </p:nvPr>
        </p:nvSpPr>
        <p:spPr>
          <a:xfrm>
            <a:off x="643467" y="516835"/>
            <a:ext cx="3448259" cy="1666501"/>
          </a:xfrm>
        </p:spPr>
        <p:txBody>
          <a:bodyPr>
            <a:normAutofit/>
          </a:bodyPr>
          <a:lstStyle/>
          <a:p>
            <a:r>
              <a:rPr lang="en-US" sz="4000">
                <a:solidFill>
                  <a:srgbClr val="FFFFFF"/>
                </a:solidFill>
              </a:rPr>
              <a:t>Introduction</a:t>
            </a:r>
          </a:p>
        </p:txBody>
      </p:sp>
      <p:cxnSp>
        <p:nvCxnSpPr>
          <p:cNvPr id="8"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CE6D435-99C5-4305-9E38-EA67BF87338B}"/>
              </a:ext>
            </a:extLst>
          </p:cNvPr>
          <p:cNvSpPr>
            <a:spLocks noGrp="1"/>
          </p:cNvSpPr>
          <p:nvPr>
            <p:ph idx="1"/>
          </p:nvPr>
        </p:nvSpPr>
        <p:spPr>
          <a:xfrm>
            <a:off x="643467" y="2546224"/>
            <a:ext cx="3448259" cy="3342747"/>
          </a:xfrm>
        </p:spPr>
        <p:txBody>
          <a:bodyPr vert="horz" lIns="0" tIns="45720" rIns="0" bIns="45720" rtlCol="0" anchor="t">
            <a:normAutofit/>
          </a:bodyPr>
          <a:lstStyle/>
          <a:p>
            <a:r>
              <a:rPr lang="en-US" dirty="0">
                <a:solidFill>
                  <a:srgbClr val="FFFFFF"/>
                </a:solidFill>
              </a:rPr>
              <a:t>Using </a:t>
            </a:r>
            <a:r>
              <a:rPr lang="en-US" dirty="0" err="1">
                <a:solidFill>
                  <a:srgbClr val="FFFFFF"/>
                </a:solidFill>
              </a:rPr>
              <a:t>Tinkercad</a:t>
            </a:r>
            <a:r>
              <a:rPr lang="en-US" dirty="0">
                <a:solidFill>
                  <a:srgbClr val="FFFFFF"/>
                </a:solidFill>
              </a:rPr>
              <a:t>, Arduino controller and C++ programming for this project we've developed a Home security prototype. </a:t>
            </a:r>
          </a:p>
        </p:txBody>
      </p:sp>
      <p:pic>
        <p:nvPicPr>
          <p:cNvPr id="4" name="Picture 4" descr="A picture containing text&#10;&#10;Description automatically generated">
            <a:extLst>
              <a:ext uri="{FF2B5EF4-FFF2-40B4-BE49-F238E27FC236}">
                <a16:creationId xmlns:a16="http://schemas.microsoft.com/office/drawing/2014/main" id="{107F8F96-C818-4A0E-BEA6-2917B5A40A3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296" r="10270"/>
          <a:stretch/>
        </p:blipFill>
        <p:spPr>
          <a:xfrm>
            <a:off x="4654296" y="10"/>
            <a:ext cx="7537703" cy="6857990"/>
          </a:xfrm>
          <a:prstGeom prst="rect">
            <a:avLst/>
          </a:prstGeom>
        </p:spPr>
      </p:pic>
      <p:sp>
        <p:nvSpPr>
          <p:cNvPr id="5" name="TextBox 4">
            <a:extLst>
              <a:ext uri="{FF2B5EF4-FFF2-40B4-BE49-F238E27FC236}">
                <a16:creationId xmlns:a16="http://schemas.microsoft.com/office/drawing/2014/main" id="{DE6AFD69-E274-4A47-9B1F-C8EBBE3A88CA}"/>
              </a:ext>
            </a:extLst>
          </p:cNvPr>
          <p:cNvSpPr txBox="1"/>
          <p:nvPr/>
        </p:nvSpPr>
        <p:spPr>
          <a:xfrm>
            <a:off x="9625271" y="6657945"/>
            <a:ext cx="256672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69672990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bstract Background Wallpaper - Free image on Pixabay">
            <a:extLst>
              <a:ext uri="{FF2B5EF4-FFF2-40B4-BE49-F238E27FC236}">
                <a16:creationId xmlns:a16="http://schemas.microsoft.com/office/drawing/2014/main" id="{45A37878-7BD3-4747-9FA5-ED241A8A6D62}"/>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9680C61-6AA9-4371-8F8B-F2BCE1482334}"/>
              </a:ext>
            </a:extLst>
          </p:cNvPr>
          <p:cNvSpPr>
            <a:spLocks noGrp="1"/>
          </p:cNvSpPr>
          <p:nvPr>
            <p:ph type="title"/>
          </p:nvPr>
        </p:nvSpPr>
        <p:spPr>
          <a:xfrm>
            <a:off x="1097280" y="286603"/>
            <a:ext cx="10058400" cy="1450757"/>
          </a:xfrm>
        </p:spPr>
        <p:txBody>
          <a:bodyPr>
            <a:normAutofit/>
          </a:bodyPr>
          <a:lstStyle/>
          <a:p>
            <a:r>
              <a:rPr lang="en-US" dirty="0"/>
              <a:t>Virtual Design</a:t>
            </a:r>
          </a:p>
        </p:txBody>
      </p:sp>
      <p:cxnSp>
        <p:nvCxnSpPr>
          <p:cNvPr id="13" name="Straight Connector 12">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8BF5CA3-F2FF-41EA-9223-C6E59180BA35}"/>
              </a:ext>
            </a:extLst>
          </p:cNvPr>
          <p:cNvSpPr>
            <a:spLocks noGrp="1"/>
          </p:cNvSpPr>
          <p:nvPr>
            <p:ph idx="1"/>
          </p:nvPr>
        </p:nvSpPr>
        <p:spPr>
          <a:xfrm>
            <a:off x="1097280" y="2108201"/>
            <a:ext cx="10058400" cy="3760891"/>
          </a:xfrm>
        </p:spPr>
        <p:txBody>
          <a:bodyPr vert="horz" lIns="0" tIns="45720" rIns="0" bIns="45720" rtlCol="0" anchor="t">
            <a:normAutofit/>
          </a:bodyPr>
          <a:lstStyle/>
          <a:p>
            <a:r>
              <a:rPr lang="en-US" dirty="0"/>
              <a:t>Initially we used </a:t>
            </a:r>
            <a:r>
              <a:rPr lang="en-US" dirty="0" err="1"/>
              <a:t>Tinkcad</a:t>
            </a:r>
            <a:r>
              <a:rPr lang="en-US" dirty="0"/>
              <a:t> to learn about the Arduino controller and sensors. Using Tinker cad to create virtual circuits gave us a better understanding of how all components work together and teaches us how to avoid mistakes that could damage and short out our controller and bread board. </a:t>
            </a:r>
          </a:p>
        </p:txBody>
      </p:sp>
      <p:sp>
        <p:nvSpPr>
          <p:cNvPr id="15" name="Rectangle 14">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492737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1">
            <a:extLst>
              <a:ext uri="{FF2B5EF4-FFF2-40B4-BE49-F238E27FC236}">
                <a16:creationId xmlns:a16="http://schemas.microsoft.com/office/drawing/2014/main" id="{5E0A8391-2737-4F1C-B27A-C44629DB4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E6006-DC21-47B5-A5C3-730939E5C44B}"/>
              </a:ext>
            </a:extLst>
          </p:cNvPr>
          <p:cNvSpPr>
            <a:spLocks noGrp="1"/>
          </p:cNvSpPr>
          <p:nvPr>
            <p:ph type="title"/>
          </p:nvPr>
        </p:nvSpPr>
        <p:spPr>
          <a:xfrm>
            <a:off x="642256" y="642257"/>
            <a:ext cx="3417677" cy="5226837"/>
          </a:xfrm>
        </p:spPr>
        <p:txBody>
          <a:bodyPr anchor="t">
            <a:normAutofit/>
          </a:bodyPr>
          <a:lstStyle/>
          <a:p>
            <a:r>
              <a:rPr lang="en-US" dirty="0" err="1"/>
              <a:t>Tinkercad</a:t>
            </a:r>
            <a:r>
              <a:rPr lang="en-US" dirty="0"/>
              <a:t> Circuit</a:t>
            </a:r>
          </a:p>
        </p:txBody>
      </p:sp>
      <p:pic>
        <p:nvPicPr>
          <p:cNvPr id="11" name="Picture 12" descr="Graphical user interface&#10;&#10;Description automatically generated">
            <a:extLst>
              <a:ext uri="{FF2B5EF4-FFF2-40B4-BE49-F238E27FC236}">
                <a16:creationId xmlns:a16="http://schemas.microsoft.com/office/drawing/2014/main" id="{20CD147F-BEB0-41A1-A388-6429E9EFB622}"/>
              </a:ext>
            </a:extLst>
          </p:cNvPr>
          <p:cNvPicPr>
            <a:picLocks noGrp="1" noChangeAspect="1"/>
          </p:cNvPicPr>
          <p:nvPr>
            <p:ph idx="1"/>
          </p:nvPr>
        </p:nvPicPr>
        <p:blipFill rotWithShape="1">
          <a:blip r:embed="rId2"/>
          <a:srcRect t="9028" b="12143"/>
          <a:stretch/>
        </p:blipFill>
        <p:spPr>
          <a:xfrm>
            <a:off x="3838677" y="-712"/>
            <a:ext cx="8021669" cy="3683952"/>
          </a:xfrm>
        </p:spPr>
      </p:pic>
      <p:pic>
        <p:nvPicPr>
          <p:cNvPr id="4" name="Picture 4" descr="A picture containing text, outdoor&#10;&#10;Description automatically generated">
            <a:extLst>
              <a:ext uri="{FF2B5EF4-FFF2-40B4-BE49-F238E27FC236}">
                <a16:creationId xmlns:a16="http://schemas.microsoft.com/office/drawing/2014/main" id="{55C56DD3-B968-44CC-B0FD-3756E8B930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13512" y="3677708"/>
            <a:ext cx="6847117" cy="2225313"/>
          </a:xfrm>
          <a:prstGeom prst="rect">
            <a:avLst/>
          </a:prstGeom>
        </p:spPr>
      </p:pic>
      <p:sp>
        <p:nvSpPr>
          <p:cNvPr id="8" name="Rectangle 13">
            <a:extLst>
              <a:ext uri="{FF2B5EF4-FFF2-40B4-BE49-F238E27FC236}">
                <a16:creationId xmlns:a16="http://schemas.microsoft.com/office/drawing/2014/main" id="{ED5EC01C-B438-4398-919E-A345C83ED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774EAF5A-C1D1-44C3-8A0F-B52553EA2708}"/>
              </a:ext>
            </a:extLst>
          </p:cNvPr>
          <p:cNvSpPr txBox="1"/>
          <p:nvPr/>
        </p:nvSpPr>
        <p:spPr>
          <a:xfrm>
            <a:off x="8679712" y="5702966"/>
            <a:ext cx="288091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66385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9196-1D62-4F69-AF48-5139084CD661}"/>
              </a:ext>
            </a:extLst>
          </p:cNvPr>
          <p:cNvSpPr>
            <a:spLocks noGrp="1"/>
          </p:cNvSpPr>
          <p:nvPr>
            <p:ph type="title"/>
          </p:nvPr>
        </p:nvSpPr>
        <p:spPr/>
        <p:txBody>
          <a:bodyPr/>
          <a:lstStyle/>
          <a:p>
            <a:r>
              <a:rPr lang="en-US" dirty="0" err="1"/>
              <a:t>Tinkercad</a:t>
            </a:r>
            <a:r>
              <a:rPr lang="en-US" dirty="0"/>
              <a:t> Code</a:t>
            </a:r>
          </a:p>
        </p:txBody>
      </p:sp>
      <p:pic>
        <p:nvPicPr>
          <p:cNvPr id="4" name="Picture 4" descr="Graphical user interface, application, PowerPoint&#10;&#10;Description automatically generated">
            <a:extLst>
              <a:ext uri="{FF2B5EF4-FFF2-40B4-BE49-F238E27FC236}">
                <a16:creationId xmlns:a16="http://schemas.microsoft.com/office/drawing/2014/main" id="{A66A2A3F-88CE-40F1-982A-146ED1B4A214}"/>
              </a:ext>
            </a:extLst>
          </p:cNvPr>
          <p:cNvPicPr>
            <a:picLocks noGrp="1" noChangeAspect="1"/>
          </p:cNvPicPr>
          <p:nvPr>
            <p:ph idx="1"/>
          </p:nvPr>
        </p:nvPicPr>
        <p:blipFill rotWithShape="1">
          <a:blip r:embed="rId2"/>
          <a:srcRect t="8667" r="-188" b="13000"/>
          <a:stretch/>
        </p:blipFill>
        <p:spPr>
          <a:xfrm>
            <a:off x="1401607" y="2036314"/>
            <a:ext cx="8428965" cy="3661547"/>
          </a:xfrm>
        </p:spPr>
      </p:pic>
    </p:spTree>
    <p:extLst>
      <p:ext uri="{BB962C8B-B14F-4D97-AF65-F5344CB8AC3E}">
        <p14:creationId xmlns:p14="http://schemas.microsoft.com/office/powerpoint/2010/main" val="3593992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6F343A-7047-4862-A3BC-B18D80FE9841}"/>
              </a:ext>
            </a:extLst>
          </p:cNvPr>
          <p:cNvSpPr>
            <a:spLocks noGrp="1"/>
          </p:cNvSpPr>
          <p:nvPr>
            <p:ph type="title"/>
          </p:nvPr>
        </p:nvSpPr>
        <p:spPr>
          <a:xfrm>
            <a:off x="5116783" y="516835"/>
            <a:ext cx="5977937" cy="1666501"/>
          </a:xfrm>
        </p:spPr>
        <p:txBody>
          <a:bodyPr vert="horz" lIns="91440" tIns="45720" rIns="91440" bIns="45720" rtlCol="0">
            <a:normAutofit/>
          </a:bodyPr>
          <a:lstStyle/>
          <a:p>
            <a:r>
              <a:rPr lang="en-US" sz="4000">
                <a:solidFill>
                  <a:srgbClr val="FFFFFF"/>
                </a:solidFill>
              </a:rPr>
              <a:t>Live IoT Hardware</a:t>
            </a:r>
          </a:p>
        </p:txBody>
      </p:sp>
      <p:pic>
        <p:nvPicPr>
          <p:cNvPr id="18" name="Picture 17" descr="CPU with binary numbers and blueprint">
            <a:extLst>
              <a:ext uri="{FF2B5EF4-FFF2-40B4-BE49-F238E27FC236}">
                <a16:creationId xmlns:a16="http://schemas.microsoft.com/office/drawing/2014/main" id="{7D8E5234-4311-4919-A621-7A70BB0F05C3}"/>
              </a:ext>
            </a:extLst>
          </p:cNvPr>
          <p:cNvPicPr>
            <a:picLocks noChangeAspect="1"/>
          </p:cNvPicPr>
          <p:nvPr/>
        </p:nvPicPr>
        <p:blipFill rotWithShape="1">
          <a:blip r:embed="rId2"/>
          <a:srcRect l="33686" r="28748"/>
          <a:stretch/>
        </p:blipFill>
        <p:spPr>
          <a:xfrm>
            <a:off x="20" y="10"/>
            <a:ext cx="4580077" cy="6857990"/>
          </a:xfrm>
          <a:prstGeom prst="rect">
            <a:avLst/>
          </a:prstGeom>
        </p:spPr>
      </p:pic>
      <p:cxnSp>
        <p:nvCxnSpPr>
          <p:cNvPr id="32" name="Straight Connector 3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0973DA-EF30-4C0D-98B2-1E3BD37F0550}"/>
              </a:ext>
            </a:extLst>
          </p:cNvPr>
          <p:cNvSpPr>
            <a:spLocks noGrp="1"/>
          </p:cNvSpPr>
          <p:nvPr>
            <p:ph idx="1"/>
          </p:nvPr>
        </p:nvSpPr>
        <p:spPr>
          <a:xfrm>
            <a:off x="5116784" y="2546224"/>
            <a:ext cx="5977938" cy="3342747"/>
          </a:xfrm>
        </p:spPr>
        <p:txBody>
          <a:bodyPr vert="horz" lIns="0" tIns="45720" rIns="0" bIns="45720" rtlCol="0" anchor="t">
            <a:normAutofit/>
          </a:bodyPr>
          <a:lstStyle/>
          <a:p>
            <a:pPr>
              <a:buFont typeface="Arial" panose="020F0502020204030204" pitchFamily="34" charset="0"/>
              <a:buChar char="•"/>
            </a:pPr>
            <a:r>
              <a:rPr lang="en-US" dirty="0">
                <a:solidFill>
                  <a:srgbClr val="FFFFFF"/>
                </a:solidFill>
              </a:rPr>
              <a:t>Inventory of all electronic components in Tech Core kit</a:t>
            </a:r>
          </a:p>
          <a:p>
            <a:pPr>
              <a:buFont typeface="Arial" panose="020F0502020204030204" pitchFamily="34" charset="0"/>
              <a:buChar char="•"/>
            </a:pPr>
            <a:r>
              <a:rPr lang="en-US" dirty="0">
                <a:solidFill>
                  <a:srgbClr val="FFFFFF"/>
                </a:solidFill>
              </a:rPr>
              <a:t>Organized Inventory of project components</a:t>
            </a:r>
          </a:p>
          <a:p>
            <a:pPr>
              <a:buFont typeface="Arial" panose="020F0502020204030204" pitchFamily="34" charset="0"/>
              <a:buChar char="•"/>
            </a:pPr>
            <a:r>
              <a:rPr lang="en-US" dirty="0">
                <a:solidFill>
                  <a:srgbClr val="FFFFFF"/>
                </a:solidFill>
              </a:rPr>
              <a:t>Set up of Arduino and power to bread board</a:t>
            </a:r>
          </a:p>
          <a:p>
            <a:pPr>
              <a:buFont typeface="Arial" panose="020F0502020204030204" pitchFamily="34" charset="0"/>
              <a:buChar char="•"/>
            </a:pPr>
            <a:r>
              <a:rPr lang="en-US" dirty="0">
                <a:solidFill>
                  <a:srgbClr val="FFFFFF"/>
                </a:solidFill>
              </a:rPr>
              <a:t>Red LED wired </a:t>
            </a:r>
          </a:p>
          <a:p>
            <a:pPr>
              <a:buFont typeface="Arial" panose="020F0502020204030204" pitchFamily="34" charset="0"/>
              <a:buChar char="•"/>
            </a:pPr>
            <a:r>
              <a:rPr lang="en-US" dirty="0">
                <a:solidFill>
                  <a:srgbClr val="FFFFFF"/>
                </a:solidFill>
              </a:rPr>
              <a:t>C++ programing language code in Arduino IDE</a:t>
            </a:r>
          </a:p>
          <a:p>
            <a:pPr>
              <a:buFont typeface="Arial" panose="020F0502020204030204" pitchFamily="34" charset="0"/>
              <a:buChar char="•"/>
            </a:pPr>
            <a:r>
              <a:rPr lang="en-US" dirty="0">
                <a:solidFill>
                  <a:srgbClr val="FFFFFF"/>
                </a:solidFill>
              </a:rPr>
              <a:t>Red LED programmed when to light up</a:t>
            </a:r>
          </a:p>
        </p:txBody>
      </p:sp>
    </p:spTree>
    <p:extLst>
      <p:ext uri="{BB962C8B-B14F-4D97-AF65-F5344CB8AC3E}">
        <p14:creationId xmlns:p14="http://schemas.microsoft.com/office/powerpoint/2010/main" val="148748484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400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54863-9F4D-437C-8229-E461AC50566B}"/>
              </a:ext>
            </a:extLst>
          </p:cNvPr>
          <p:cNvSpPr>
            <a:spLocks noGrp="1"/>
          </p:cNvSpPr>
          <p:nvPr>
            <p:ph type="title"/>
          </p:nvPr>
        </p:nvSpPr>
        <p:spPr>
          <a:xfrm>
            <a:off x="6476772" y="-5209"/>
            <a:ext cx="5063458" cy="1560716"/>
          </a:xfrm>
        </p:spPr>
        <p:txBody>
          <a:bodyPr vert="horz" lIns="91440" tIns="45720" rIns="91440" bIns="45720" rtlCol="0" anchor="b">
            <a:normAutofit/>
          </a:bodyPr>
          <a:lstStyle/>
          <a:p>
            <a:r>
              <a:rPr lang="en-US" sz="4800">
                <a:solidFill>
                  <a:schemeClr val="tx1">
                    <a:lumMod val="75000"/>
                    <a:lumOff val="25000"/>
                  </a:schemeClr>
                </a:solidFill>
              </a:rPr>
              <a:t>Invetory of  Tech Core Kit</a:t>
            </a:r>
          </a:p>
        </p:txBody>
      </p:sp>
      <p:sp>
        <p:nvSpPr>
          <p:cNvPr id="18" name="Rectangle 17">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21058"/>
          </a:xfrm>
          <a:prstGeom prst="rect">
            <a:avLst/>
          </a:prstGeom>
          <a:solidFill>
            <a:srgbClr val="5A3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indoor, cluttered&#10;&#10;Description automatically generated">
            <a:extLst>
              <a:ext uri="{FF2B5EF4-FFF2-40B4-BE49-F238E27FC236}">
                <a16:creationId xmlns:a16="http://schemas.microsoft.com/office/drawing/2014/main" id="{564BFA1A-0EE6-4BA7-AFF2-47E9A2B879CF}"/>
              </a:ext>
            </a:extLst>
          </p:cNvPr>
          <p:cNvPicPr>
            <a:picLocks noGrp="1" noChangeAspect="1"/>
          </p:cNvPicPr>
          <p:nvPr>
            <p:ph idx="1"/>
          </p:nvPr>
        </p:nvPicPr>
        <p:blipFill rotWithShape="1">
          <a:blip r:embed="rId2"/>
          <a:srcRect r="11140" b="4"/>
          <a:stretch/>
        </p:blipFill>
        <p:spPr>
          <a:xfrm>
            <a:off x="870090" y="10"/>
            <a:ext cx="4572000" cy="3858758"/>
          </a:xfrm>
          <a:prstGeom prst="rect">
            <a:avLst/>
          </a:prstGeom>
        </p:spPr>
      </p:pic>
      <p:sp>
        <p:nvSpPr>
          <p:cNvPr id="20" name="Rectangle 19">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prstGeom prst="rect">
            <a:avLst/>
          </a:prstGeom>
          <a:solidFill>
            <a:srgbClr val="5A3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ctronic circuit board">
            <a:extLst>
              <a:ext uri="{FF2B5EF4-FFF2-40B4-BE49-F238E27FC236}">
                <a16:creationId xmlns:a16="http://schemas.microsoft.com/office/drawing/2014/main" id="{00245BCC-0FD5-407B-9529-37D6EBB3C8C3}"/>
              </a:ext>
            </a:extLst>
          </p:cNvPr>
          <p:cNvPicPr>
            <a:picLocks noChangeAspect="1"/>
          </p:cNvPicPr>
          <p:nvPr/>
        </p:nvPicPr>
        <p:blipFill rotWithShape="1">
          <a:blip r:embed="rId3"/>
          <a:srcRect t="19700"/>
          <a:stretch/>
        </p:blipFill>
        <p:spPr>
          <a:xfrm>
            <a:off x="870090" y="4407408"/>
            <a:ext cx="4572000" cy="2450592"/>
          </a:xfrm>
          <a:prstGeom prst="rect">
            <a:avLst/>
          </a:prstGeom>
        </p:spPr>
      </p:pic>
      <p:sp>
        <p:nvSpPr>
          <p:cNvPr id="6" name="Text Placeholder 5">
            <a:extLst>
              <a:ext uri="{FF2B5EF4-FFF2-40B4-BE49-F238E27FC236}">
                <a16:creationId xmlns:a16="http://schemas.microsoft.com/office/drawing/2014/main" id="{5F97909F-5A2C-4C19-8F27-E36343A71FB9}"/>
              </a:ext>
            </a:extLst>
          </p:cNvPr>
          <p:cNvSpPr>
            <a:spLocks noGrp="1"/>
          </p:cNvSpPr>
          <p:nvPr>
            <p:ph type="body" sz="half" idx="2"/>
          </p:nvPr>
        </p:nvSpPr>
        <p:spPr>
          <a:xfrm>
            <a:off x="6476772" y="2173507"/>
            <a:ext cx="5063457" cy="3692479"/>
          </a:xfrm>
        </p:spPr>
        <p:txBody>
          <a:bodyPr vert="horz" lIns="0" tIns="45720" rIns="0" bIns="45720" rtlCol="0" anchor="t">
            <a:normAutofit/>
          </a:bodyPr>
          <a:lstStyle/>
          <a:p>
            <a:pPr marL="285750" indent="-285750">
              <a:lnSpc>
                <a:spcPct val="100000"/>
              </a:lnSpc>
              <a:buFont typeface="Calibri" panose="020F0502020204030204" pitchFamily="34" charset="0"/>
              <a:buChar char="•"/>
            </a:pPr>
            <a:r>
              <a:rPr lang="en-US" dirty="0">
                <a:solidFill>
                  <a:schemeClr val="tx1">
                    <a:lumMod val="75000"/>
                    <a:lumOff val="25000"/>
                  </a:schemeClr>
                </a:solidFill>
              </a:rPr>
              <a:t>UCTRONICS Kit</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Digital Multi meter</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Mini router</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3 bread boards</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2 LCD modules</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Patch cable</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2 USB to micro USB cables</a:t>
            </a:r>
          </a:p>
          <a:p>
            <a:pPr marL="285750" indent="-285750">
              <a:lnSpc>
                <a:spcPct val="100000"/>
              </a:lnSpc>
              <a:buFont typeface="Calibri" panose="020F0502020204030204" pitchFamily="34" charset="0"/>
              <a:buChar char="•"/>
            </a:pPr>
            <a:r>
              <a:rPr lang="en-US" dirty="0">
                <a:solidFill>
                  <a:schemeClr val="tx1">
                    <a:lumMod val="75000"/>
                    <a:lumOff val="25000"/>
                  </a:schemeClr>
                </a:solidFill>
              </a:rPr>
              <a:t>2 ESP32's</a:t>
            </a:r>
          </a:p>
          <a:p>
            <a:pPr>
              <a:lnSpc>
                <a:spcPct val="100000"/>
              </a:lnSpc>
            </a:pPr>
            <a:endParaRPr lang="en-US" dirty="0">
              <a:solidFill>
                <a:schemeClr val="tx1">
                  <a:lumMod val="75000"/>
                  <a:lumOff val="25000"/>
                </a:schemeClr>
              </a:solidFill>
            </a:endParaRPr>
          </a:p>
          <a:p>
            <a:pPr marL="285750" indent="-285750">
              <a:lnSpc>
                <a:spcPct val="100000"/>
              </a:lnSpc>
              <a:buFont typeface="Calibri" panose="020F0502020204030204" pitchFamily="34" charset="0"/>
              <a:buChar char="•"/>
            </a:pPr>
            <a:endParaRPr lang="en-US" dirty="0">
              <a:solidFill>
                <a:schemeClr val="tx1">
                  <a:lumMod val="75000"/>
                  <a:lumOff val="25000"/>
                </a:schemeClr>
              </a:solidFill>
            </a:endParaRPr>
          </a:p>
          <a:p>
            <a:pPr marL="285750" indent="-285750">
              <a:lnSpc>
                <a:spcPct val="100000"/>
              </a:lnSpc>
              <a:buFont typeface="Calibri" panose="020F0502020204030204" pitchFamily="34" charset="0"/>
              <a:buChar char="•"/>
            </a:pPr>
            <a:endParaRPr lang="en-US" dirty="0">
              <a:solidFill>
                <a:schemeClr val="tx1">
                  <a:lumMod val="75000"/>
                  <a:lumOff val="25000"/>
                </a:schemeClr>
              </a:solidFill>
            </a:endParaRPr>
          </a:p>
          <a:p>
            <a:pPr marL="285750" indent="-285750">
              <a:lnSpc>
                <a:spcPct val="100000"/>
              </a:lnSpc>
              <a:buFont typeface="Calibri" panose="020F0502020204030204" pitchFamily="34" charset="0"/>
              <a:buChar char="•"/>
            </a:pPr>
            <a:endParaRPr lang="en-US">
              <a:solidFill>
                <a:schemeClr val="tx1">
                  <a:lumMod val="75000"/>
                  <a:lumOff val="25000"/>
                </a:schemeClr>
              </a:solidFill>
            </a:endParaRPr>
          </a:p>
          <a:p>
            <a:pPr marL="285750" indent="-285750">
              <a:lnSpc>
                <a:spcPct val="100000"/>
              </a:lnSpc>
              <a:buFont typeface="Calibri" panose="020F0502020204030204" pitchFamily="34" charset="0"/>
              <a:buChar char="•"/>
            </a:pPr>
            <a:endParaRPr lang="en-US">
              <a:solidFill>
                <a:schemeClr val="tx1">
                  <a:lumMod val="75000"/>
                  <a:lumOff val="25000"/>
                </a:schemeClr>
              </a:solidFill>
            </a:endParaRPr>
          </a:p>
        </p:txBody>
      </p:sp>
    </p:spTree>
    <p:extLst>
      <p:ext uri="{BB962C8B-B14F-4D97-AF65-F5344CB8AC3E}">
        <p14:creationId xmlns:p14="http://schemas.microsoft.com/office/powerpoint/2010/main" val="206985651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Background pattern&#10;&#10;Description automatically generated">
            <a:extLst>
              <a:ext uri="{FF2B5EF4-FFF2-40B4-BE49-F238E27FC236}">
                <a16:creationId xmlns:a16="http://schemas.microsoft.com/office/drawing/2014/main" id="{D26DD5E3-C54C-49F9-A4B3-1028E0C9BC1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a:stretch/>
        </p:blipFill>
        <p:spPr>
          <a:xfrm>
            <a:off x="-1" y="115017"/>
            <a:ext cx="12191999" cy="6858000"/>
          </a:xfrm>
          <a:prstGeom prst="rect">
            <a:avLst/>
          </a:prstGeom>
        </p:spPr>
      </p:pic>
      <p:sp>
        <p:nvSpPr>
          <p:cNvPr id="2" name="Title 1">
            <a:extLst>
              <a:ext uri="{FF2B5EF4-FFF2-40B4-BE49-F238E27FC236}">
                <a16:creationId xmlns:a16="http://schemas.microsoft.com/office/drawing/2014/main" id="{6B480D57-2FA2-4229-A659-5512D6701D4F}"/>
              </a:ext>
            </a:extLst>
          </p:cNvPr>
          <p:cNvSpPr>
            <a:spLocks noGrp="1"/>
          </p:cNvSpPr>
          <p:nvPr>
            <p:ph type="title"/>
          </p:nvPr>
        </p:nvSpPr>
        <p:spPr>
          <a:xfrm>
            <a:off x="5473959" y="277180"/>
            <a:ext cx="5696097" cy="814885"/>
          </a:xfrm>
        </p:spPr>
        <p:txBody>
          <a:bodyPr vert="horz" lIns="91440" tIns="45720" rIns="91440" bIns="45720" rtlCol="0" anchor="b">
            <a:normAutofit/>
          </a:bodyPr>
          <a:lstStyle/>
          <a:p>
            <a:r>
              <a:rPr lang="en-US" sz="4800">
                <a:solidFill>
                  <a:schemeClr val="tx1">
                    <a:lumMod val="75000"/>
                    <a:lumOff val="25000"/>
                  </a:schemeClr>
                </a:solidFill>
              </a:rPr>
              <a:t>Project components</a:t>
            </a:r>
          </a:p>
        </p:txBody>
      </p:sp>
      <p:sp>
        <p:nvSpPr>
          <p:cNvPr id="18" name="Rectangle 17">
            <a:extLst>
              <a:ext uri="{FF2B5EF4-FFF2-40B4-BE49-F238E27FC236}">
                <a16:creationId xmlns:a16="http://schemas.microsoft.com/office/drawing/2014/main" id="{5B3FFBAC-AB0F-448D-A038-E132C4CF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4A7CA744-6379-42B8-9FB4-2D61713699AA}"/>
              </a:ext>
            </a:extLst>
          </p:cNvPr>
          <p:cNvPicPr>
            <a:picLocks noGrp="1" noChangeAspect="1"/>
          </p:cNvPicPr>
          <p:nvPr>
            <p:ph idx="1"/>
          </p:nvPr>
        </p:nvPicPr>
        <p:blipFill rotWithShape="1">
          <a:blip r:embed="rId4"/>
          <a:srcRect t="987" b="4157"/>
          <a:stretch/>
        </p:blipFill>
        <p:spPr>
          <a:xfrm>
            <a:off x="1286934" y="1254281"/>
            <a:ext cx="3364187" cy="4254879"/>
          </a:xfrm>
          <a:prstGeom prst="rect">
            <a:avLst/>
          </a:prstGeom>
        </p:spPr>
      </p:pic>
      <p:cxnSp>
        <p:nvCxnSpPr>
          <p:cNvPr id="20" name="Straight Connector 1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2992" y="2374385"/>
            <a:ext cx="5577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285085C-CC11-4ACF-ABB1-A4B1F810DD06}"/>
              </a:ext>
            </a:extLst>
          </p:cNvPr>
          <p:cNvSpPr>
            <a:spLocks noGrp="1"/>
          </p:cNvSpPr>
          <p:nvPr>
            <p:ph type="body" sz="half" idx="2"/>
          </p:nvPr>
        </p:nvSpPr>
        <p:spPr>
          <a:xfrm>
            <a:off x="5473959" y="1255650"/>
            <a:ext cx="5681721" cy="4613441"/>
          </a:xfrm>
        </p:spPr>
        <p:txBody>
          <a:bodyPr vert="horz" lIns="0" tIns="45720" rIns="0" bIns="45720" rtlCol="0" anchor="t">
            <a:normAutofit fontScale="92500" lnSpcReduction="10000"/>
          </a:bodyPr>
          <a:lstStyle/>
          <a:p>
            <a:pPr marL="285750" indent="-285750">
              <a:lnSpc>
                <a:spcPct val="100000"/>
              </a:lnSpc>
              <a:buFont typeface="Arial" panose="020F0502020204030204" pitchFamily="34" charset="0"/>
              <a:buChar char="•"/>
            </a:pPr>
            <a:r>
              <a:rPr lang="en-US" dirty="0">
                <a:solidFill>
                  <a:schemeClr val="tx1">
                    <a:lumMod val="75000"/>
                    <a:lumOff val="25000"/>
                  </a:schemeClr>
                </a:solidFill>
              </a:rPr>
              <a:t>Arduino Mega 2560</a:t>
            </a:r>
          </a:p>
          <a:p>
            <a:pPr marL="285750" indent="-285750">
              <a:lnSpc>
                <a:spcPct val="100000"/>
              </a:lnSpc>
              <a:buFont typeface="Arial" panose="020F0502020204030204" pitchFamily="34" charset="0"/>
              <a:buChar char="•"/>
            </a:pPr>
            <a:r>
              <a:rPr lang="en-US" dirty="0">
                <a:solidFill>
                  <a:schemeClr val="tx1">
                    <a:lumMod val="75000"/>
                    <a:lumOff val="25000"/>
                  </a:schemeClr>
                </a:solidFill>
              </a:rPr>
              <a:t>USB type B cable</a:t>
            </a:r>
          </a:p>
          <a:p>
            <a:pPr marL="285750" indent="-285750">
              <a:lnSpc>
                <a:spcPct val="100000"/>
              </a:lnSpc>
              <a:buFont typeface="Arial" panose="020F0502020204030204" pitchFamily="34" charset="0"/>
              <a:buChar char="•"/>
            </a:pPr>
            <a:r>
              <a:rPr lang="en-US" dirty="0">
                <a:solidFill>
                  <a:schemeClr val="tx1">
                    <a:lumMod val="75000"/>
                    <a:lumOff val="25000"/>
                  </a:schemeClr>
                </a:solidFill>
              </a:rPr>
              <a:t>Photoresistor</a:t>
            </a:r>
          </a:p>
          <a:p>
            <a:pPr marL="285750" indent="-285750">
              <a:lnSpc>
                <a:spcPct val="100000"/>
              </a:lnSpc>
              <a:buFont typeface="Arial" panose="020F0502020204030204" pitchFamily="34" charset="0"/>
              <a:buChar char="•"/>
            </a:pPr>
            <a:r>
              <a:rPr lang="en-US" dirty="0">
                <a:solidFill>
                  <a:schemeClr val="tx1">
                    <a:lumMod val="75000"/>
                    <a:lumOff val="25000"/>
                  </a:schemeClr>
                </a:solidFill>
              </a:rPr>
              <a:t>LED's</a:t>
            </a:r>
          </a:p>
          <a:p>
            <a:pPr marL="285750" indent="-285750">
              <a:lnSpc>
                <a:spcPct val="100000"/>
              </a:lnSpc>
              <a:buFont typeface="Arial" panose="020F0502020204030204" pitchFamily="34" charset="0"/>
              <a:buChar char="•"/>
            </a:pPr>
            <a:r>
              <a:rPr lang="en-US" dirty="0">
                <a:solidFill>
                  <a:schemeClr val="tx1">
                    <a:lumMod val="75000"/>
                    <a:lumOff val="25000"/>
                  </a:schemeClr>
                </a:solidFill>
              </a:rPr>
              <a:t>Wires</a:t>
            </a:r>
          </a:p>
          <a:p>
            <a:pPr marL="285750" indent="-285750">
              <a:lnSpc>
                <a:spcPct val="100000"/>
              </a:lnSpc>
              <a:buFont typeface="Arial" panose="020F0502020204030204" pitchFamily="34" charset="0"/>
              <a:buChar char="•"/>
            </a:pPr>
            <a:r>
              <a:rPr lang="en-US" dirty="0">
                <a:solidFill>
                  <a:schemeClr val="tx1">
                    <a:lumMod val="75000"/>
                    <a:lumOff val="25000"/>
                  </a:schemeClr>
                </a:solidFill>
              </a:rPr>
              <a:t>Distance sensor</a:t>
            </a:r>
          </a:p>
          <a:p>
            <a:pPr marL="285750" indent="-285750">
              <a:lnSpc>
                <a:spcPct val="100000"/>
              </a:lnSpc>
              <a:buFont typeface="Arial" panose="020F0502020204030204" pitchFamily="34" charset="0"/>
              <a:buChar char="•"/>
            </a:pPr>
            <a:r>
              <a:rPr lang="en-US" dirty="0">
                <a:solidFill>
                  <a:schemeClr val="tx1">
                    <a:lumMod val="75000"/>
                    <a:lumOff val="25000"/>
                  </a:schemeClr>
                </a:solidFill>
              </a:rPr>
              <a:t>Buzzer</a:t>
            </a:r>
          </a:p>
          <a:p>
            <a:pPr marL="285750" indent="-285750">
              <a:lnSpc>
                <a:spcPct val="100000"/>
              </a:lnSpc>
              <a:buFont typeface="Arial" panose="020F0502020204030204" pitchFamily="34" charset="0"/>
              <a:buChar char="•"/>
            </a:pPr>
            <a:r>
              <a:rPr lang="en-US" dirty="0">
                <a:solidFill>
                  <a:schemeClr val="tx1">
                    <a:lumMod val="75000"/>
                    <a:lumOff val="25000"/>
                  </a:schemeClr>
                </a:solidFill>
              </a:rPr>
              <a:t>Water sensor</a:t>
            </a:r>
          </a:p>
          <a:p>
            <a:pPr marL="285750" indent="-285750">
              <a:lnSpc>
                <a:spcPct val="100000"/>
              </a:lnSpc>
              <a:buFont typeface="Arial" panose="020F0502020204030204" pitchFamily="34" charset="0"/>
              <a:buChar char="•"/>
            </a:pPr>
            <a:r>
              <a:rPr lang="en-US" dirty="0">
                <a:solidFill>
                  <a:schemeClr val="tx1">
                    <a:lumMod val="75000"/>
                    <a:lumOff val="25000"/>
                  </a:schemeClr>
                </a:solidFill>
              </a:rPr>
              <a:t>Temp sensor</a:t>
            </a:r>
          </a:p>
          <a:p>
            <a:pPr marL="285750" indent="-285750">
              <a:lnSpc>
                <a:spcPct val="100000"/>
              </a:lnSpc>
              <a:buFont typeface="Arial" panose="020F0502020204030204" pitchFamily="34" charset="0"/>
              <a:buChar char="•"/>
            </a:pPr>
            <a:r>
              <a:rPr lang="en-US" dirty="0">
                <a:solidFill>
                  <a:schemeClr val="tx1">
                    <a:lumMod val="75000"/>
                    <a:lumOff val="25000"/>
                  </a:schemeClr>
                </a:solidFill>
              </a:rPr>
              <a:t>Resistors 10k</a:t>
            </a:r>
          </a:p>
          <a:p>
            <a:pPr marL="285750" indent="-285750">
              <a:lnSpc>
                <a:spcPct val="100000"/>
              </a:lnSpc>
              <a:buFont typeface="Arial" panose="020F0502020204030204" pitchFamily="34" charset="0"/>
              <a:buChar char="•"/>
            </a:pPr>
            <a:r>
              <a:rPr lang="en-US" dirty="0">
                <a:solidFill>
                  <a:schemeClr val="tx1">
                    <a:lumMod val="75000"/>
                    <a:lumOff val="25000"/>
                  </a:schemeClr>
                </a:solidFill>
              </a:rPr>
              <a:t>Bread board</a:t>
            </a:r>
          </a:p>
        </p:txBody>
      </p:sp>
      <p:sp>
        <p:nvSpPr>
          <p:cNvPr id="22"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3223B4B5-6AE1-42DE-B200-4E8D20E8A74F}"/>
              </a:ext>
            </a:extLst>
          </p:cNvPr>
          <p:cNvSpPr txBox="1"/>
          <p:nvPr/>
        </p:nvSpPr>
        <p:spPr>
          <a:xfrm>
            <a:off x="9311081" y="6657943"/>
            <a:ext cx="288091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54661666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Technology 2020 Free Stock Photo - Public Domain Pictures">
            <a:extLst>
              <a:ext uri="{FF2B5EF4-FFF2-40B4-BE49-F238E27FC236}">
                <a16:creationId xmlns:a16="http://schemas.microsoft.com/office/drawing/2014/main" id="{69154E36-DD1E-400B-9E03-0FEA96323B5F}"/>
              </a:ext>
            </a:extLst>
          </p:cNvPr>
          <p:cNvPicPr>
            <a:picLocks noChangeAspect="1"/>
          </p:cNvPicPr>
          <p:nvPr/>
        </p:nvPicPr>
        <p:blipFill rotWithShape="1">
          <a:blip r:embed="rId2"/>
          <a:srcRect l="27673" r="13756"/>
          <a:stretch/>
        </p:blipFill>
        <p:spPr>
          <a:xfrm>
            <a:off x="20" y="3579"/>
            <a:ext cx="12196828" cy="7947100"/>
          </a:xfrm>
          <a:prstGeom prst="rect">
            <a:avLst/>
          </a:prstGeom>
        </p:spPr>
      </p:pic>
      <p:sp>
        <p:nvSpPr>
          <p:cNvPr id="2" name="Title 1">
            <a:extLst>
              <a:ext uri="{FF2B5EF4-FFF2-40B4-BE49-F238E27FC236}">
                <a16:creationId xmlns:a16="http://schemas.microsoft.com/office/drawing/2014/main" id="{7ADDD21C-FA93-428D-A1E1-976107B547DD}"/>
              </a:ext>
            </a:extLst>
          </p:cNvPr>
          <p:cNvSpPr>
            <a:spLocks noGrp="1"/>
          </p:cNvSpPr>
          <p:nvPr>
            <p:ph type="title"/>
          </p:nvPr>
        </p:nvSpPr>
        <p:spPr/>
        <p:txBody>
          <a:bodyPr vert="horz" lIns="91440" tIns="45720" rIns="91440" bIns="45720" rtlCol="0" anchor="ctr">
            <a:normAutofit/>
          </a:bodyPr>
          <a:lstStyle/>
          <a:p>
            <a:pPr algn="ctr"/>
            <a:r>
              <a:rPr lang="en-US" sz="4800" dirty="0">
                <a:solidFill>
                  <a:schemeClr val="tx1"/>
                </a:solidFill>
              </a:rPr>
              <a:t>Circuit with Red LED on</a:t>
            </a:r>
          </a:p>
        </p:txBody>
      </p:sp>
      <p:pic>
        <p:nvPicPr>
          <p:cNvPr id="5" name="Picture 5" descr="A picture containing text&#10;&#10;Description automatically generated">
            <a:extLst>
              <a:ext uri="{FF2B5EF4-FFF2-40B4-BE49-F238E27FC236}">
                <a16:creationId xmlns:a16="http://schemas.microsoft.com/office/drawing/2014/main" id="{AE759E2E-4A12-4A45-8311-054ECBD0CD2C}"/>
              </a:ext>
            </a:extLst>
          </p:cNvPr>
          <p:cNvPicPr>
            <a:picLocks noGrp="1" noChangeAspect="1"/>
          </p:cNvPicPr>
          <p:nvPr>
            <p:ph idx="1"/>
          </p:nvPr>
        </p:nvPicPr>
        <p:blipFill rotWithShape="1">
          <a:blip r:embed="rId3"/>
          <a:srcRect t="20574" b="26039"/>
          <a:stretch/>
        </p:blipFill>
        <p:spPr>
          <a:xfrm>
            <a:off x="2544887" y="1364498"/>
            <a:ext cx="7018778" cy="4996160"/>
          </a:xfrm>
          <a:prstGeom prst="rect">
            <a:avLst/>
          </a:prstGeom>
        </p:spPr>
      </p:pic>
      <p:sp>
        <p:nvSpPr>
          <p:cNvPr id="4" name="Text Placeholder 3">
            <a:extLst>
              <a:ext uri="{FF2B5EF4-FFF2-40B4-BE49-F238E27FC236}">
                <a16:creationId xmlns:a16="http://schemas.microsoft.com/office/drawing/2014/main" id="{EABAE25B-CD15-4139-9F6C-0EC00F196E00}"/>
              </a:ext>
            </a:extLst>
          </p:cNvPr>
          <p:cNvSpPr>
            <a:spLocks noGrp="1"/>
          </p:cNvSpPr>
          <p:nvPr>
            <p:ph type="subTitle" idx="4294967295"/>
          </p:nvPr>
        </p:nvSpPr>
        <p:spPr>
          <a:xfrm>
            <a:off x="0" y="5364163"/>
            <a:ext cx="4768850" cy="984250"/>
          </a:xfrm>
        </p:spPr>
        <p:txBody>
          <a:bodyPr vert="horz" lIns="0" tIns="45720" rIns="0" bIns="45720" rtlCol="0" anchor="t">
            <a:noAutofit/>
          </a:bodyPr>
          <a:lstStyle/>
          <a:p>
            <a:pPr>
              <a:lnSpc>
                <a:spcPct val="100000"/>
              </a:lnSpc>
            </a:pPr>
            <a:endParaRPr lang="en-US" sz="3200" b="1" dirty="0">
              <a:solidFill>
                <a:srgbClr val="FF0000"/>
              </a:solidFill>
            </a:endParaRPr>
          </a:p>
        </p:txBody>
      </p:sp>
    </p:spTree>
    <p:extLst>
      <p:ext uri="{BB962C8B-B14F-4D97-AF65-F5344CB8AC3E}">
        <p14:creationId xmlns:p14="http://schemas.microsoft.com/office/powerpoint/2010/main" val="8246818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RetrospectVTI</vt:lpstr>
      <vt:lpstr>CEIS101-Final Project</vt:lpstr>
      <vt:lpstr>Introduction</vt:lpstr>
      <vt:lpstr>Virtual Design</vt:lpstr>
      <vt:lpstr>Tinkercad Circuit</vt:lpstr>
      <vt:lpstr>Tinkercad Code</vt:lpstr>
      <vt:lpstr>Live IoT Hardware</vt:lpstr>
      <vt:lpstr>Invetory of  Tech Core Kit</vt:lpstr>
      <vt:lpstr>Project components</vt:lpstr>
      <vt:lpstr>Circuit with Red LED on</vt:lpstr>
      <vt:lpstr>C++ Code and Serial monitor Data</vt:lpstr>
      <vt:lpstr>Adding distance sensor and green &amp; yellow LED's and Buzzer</vt:lpstr>
      <vt:lpstr>Distance sensor graph and C++ code for distance sensor, buzzer and LED's </vt:lpstr>
      <vt:lpstr>Adding a blue LED and Photoresistor (light sensor)</vt:lpstr>
      <vt:lpstr>Photo resistor C++ code and Serial Monitoring</vt:lpstr>
      <vt:lpstr>Project Challenges </vt:lpstr>
      <vt:lpstr>Career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568</cp:revision>
  <dcterms:created xsi:type="dcterms:W3CDTF">2021-08-25T02:12:47Z</dcterms:created>
  <dcterms:modified xsi:type="dcterms:W3CDTF">2021-08-28T00:56:42Z</dcterms:modified>
</cp:coreProperties>
</file>