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648" r:id="rId2"/>
  </p:sldMasterIdLst>
  <p:sldIdLst>
    <p:sldId id="256" r:id="rId3"/>
    <p:sldId id="301" r:id="rId4"/>
    <p:sldId id="257"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7" r:id="rId31"/>
    <p:sldId id="289" r:id="rId32"/>
    <p:sldId id="290" r:id="rId33"/>
    <p:sldId id="291" r:id="rId34"/>
    <p:sldId id="292" r:id="rId35"/>
    <p:sldId id="293" r:id="rId36"/>
    <p:sldId id="294" r:id="rId37"/>
    <p:sldId id="296" r:id="rId38"/>
    <p:sldId id="297" r:id="rId39"/>
    <p:sldId id="298" r:id="rId40"/>
    <p:sldId id="299" r:id="rId41"/>
    <p:sldId id="300" r:id="rId42"/>
    <p:sldId id="302"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C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3E45B-0048-41D0-A1E1-9CB7041D4D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A0CB10-0945-405B-8F63-368486D77695}">
      <dgm:prSet/>
      <dgm:spPr/>
      <dgm:t>
        <a:bodyPr/>
        <a:lstStyle/>
        <a:p>
          <a:r>
            <a:rPr lang="en-US" b="1"/>
            <a:t>Materials used</a:t>
          </a:r>
          <a:endParaRPr lang="en-US"/>
        </a:p>
      </dgm:t>
    </dgm:pt>
    <dgm:pt modelId="{02A0BB21-859A-4E8E-B807-0E20462EB0A6}" type="parTrans" cxnId="{804F9FD7-D829-45E9-85CD-8EE8CDDE92B3}">
      <dgm:prSet/>
      <dgm:spPr/>
      <dgm:t>
        <a:bodyPr/>
        <a:lstStyle/>
        <a:p>
          <a:endParaRPr lang="en-US"/>
        </a:p>
      </dgm:t>
    </dgm:pt>
    <dgm:pt modelId="{CD4B534A-B691-4C60-B5E1-55BA1086CB96}" type="sibTrans" cxnId="{804F9FD7-D829-45E9-85CD-8EE8CDDE92B3}">
      <dgm:prSet/>
      <dgm:spPr/>
      <dgm:t>
        <a:bodyPr/>
        <a:lstStyle/>
        <a:p>
          <a:endParaRPr lang="en-US"/>
        </a:p>
      </dgm:t>
    </dgm:pt>
    <dgm:pt modelId="{4E8E73E4-1DCE-46DC-AE23-C1A1050B39F4}">
      <dgm:prSet/>
      <dgm:spPr/>
      <dgm:t>
        <a:bodyPr/>
        <a:lstStyle/>
        <a:p>
          <a:r>
            <a:rPr lang="en-US" b="1"/>
            <a:t>Precision of ultrasonic sensor</a:t>
          </a:r>
          <a:endParaRPr lang="en-US"/>
        </a:p>
      </dgm:t>
    </dgm:pt>
    <dgm:pt modelId="{56C29444-3C27-4860-BA78-674634AB2B9F}" type="parTrans" cxnId="{B0AE64DC-734F-4120-9A25-B462F19626B6}">
      <dgm:prSet/>
      <dgm:spPr/>
      <dgm:t>
        <a:bodyPr/>
        <a:lstStyle/>
        <a:p>
          <a:endParaRPr lang="en-US"/>
        </a:p>
      </dgm:t>
    </dgm:pt>
    <dgm:pt modelId="{58C8DE4A-32CB-43D2-A93C-F26ABDE1C984}" type="sibTrans" cxnId="{B0AE64DC-734F-4120-9A25-B462F19626B6}">
      <dgm:prSet/>
      <dgm:spPr/>
      <dgm:t>
        <a:bodyPr/>
        <a:lstStyle/>
        <a:p>
          <a:endParaRPr lang="en-US"/>
        </a:p>
      </dgm:t>
    </dgm:pt>
    <dgm:pt modelId="{95995868-5478-49D0-A7E5-46C37B53D10E}">
      <dgm:prSet/>
      <dgm:spPr/>
      <dgm:t>
        <a:bodyPr/>
        <a:lstStyle/>
        <a:p>
          <a:r>
            <a:rPr lang="en-US" b="1"/>
            <a:t>Gravitational acceleration of free falling objects</a:t>
          </a:r>
          <a:endParaRPr lang="en-US"/>
        </a:p>
      </dgm:t>
    </dgm:pt>
    <dgm:pt modelId="{1D5AD4EE-FB91-4F1D-B334-67D4D4DB2BDA}" type="parTrans" cxnId="{9D43CD04-DE9B-49F7-846F-9364B3A64F9C}">
      <dgm:prSet/>
      <dgm:spPr/>
      <dgm:t>
        <a:bodyPr/>
        <a:lstStyle/>
        <a:p>
          <a:endParaRPr lang="en-US"/>
        </a:p>
      </dgm:t>
    </dgm:pt>
    <dgm:pt modelId="{E9C6DBC3-7FC0-4A1A-BEBA-40B67D74836F}" type="sibTrans" cxnId="{9D43CD04-DE9B-49F7-846F-9364B3A64F9C}">
      <dgm:prSet/>
      <dgm:spPr/>
      <dgm:t>
        <a:bodyPr/>
        <a:lstStyle/>
        <a:p>
          <a:endParaRPr lang="en-US"/>
        </a:p>
      </dgm:t>
    </dgm:pt>
    <dgm:pt modelId="{8AB89EF1-EA2E-4410-A546-D1E5C1FEE0D4}">
      <dgm:prSet/>
      <dgm:spPr/>
      <dgm:t>
        <a:bodyPr/>
        <a:lstStyle/>
        <a:p>
          <a:r>
            <a:rPr lang="en-US" b="1"/>
            <a:t>Conservation of energy from free falling objects</a:t>
          </a:r>
          <a:endParaRPr lang="en-US"/>
        </a:p>
      </dgm:t>
    </dgm:pt>
    <dgm:pt modelId="{9B4F2A6A-8A3A-41CB-B9B4-4FD25BD2CE84}" type="parTrans" cxnId="{98324DBF-2700-4DAA-BCBC-7BBCDFA70EA5}">
      <dgm:prSet/>
      <dgm:spPr/>
      <dgm:t>
        <a:bodyPr/>
        <a:lstStyle/>
        <a:p>
          <a:endParaRPr lang="en-US"/>
        </a:p>
      </dgm:t>
    </dgm:pt>
    <dgm:pt modelId="{B96720EB-B7DF-4D5F-BF77-333ACE342094}" type="sibTrans" cxnId="{98324DBF-2700-4DAA-BCBC-7BBCDFA70EA5}">
      <dgm:prSet/>
      <dgm:spPr/>
      <dgm:t>
        <a:bodyPr/>
        <a:lstStyle/>
        <a:p>
          <a:endParaRPr lang="en-US"/>
        </a:p>
      </dgm:t>
    </dgm:pt>
    <dgm:pt modelId="{BBB659E5-1565-4030-94B5-C89AB4B2A052}">
      <dgm:prSet/>
      <dgm:spPr/>
      <dgm:t>
        <a:bodyPr/>
        <a:lstStyle/>
        <a:p>
          <a:r>
            <a:rPr lang="en-US" b="1"/>
            <a:t>Rotational Motion</a:t>
          </a:r>
          <a:endParaRPr lang="en-US"/>
        </a:p>
      </dgm:t>
    </dgm:pt>
    <dgm:pt modelId="{821FD8A5-C41B-4071-94F8-0946751385FE}" type="parTrans" cxnId="{34B8E36F-C74C-482C-B20A-981992BC46B2}">
      <dgm:prSet/>
      <dgm:spPr/>
      <dgm:t>
        <a:bodyPr/>
        <a:lstStyle/>
        <a:p>
          <a:endParaRPr lang="en-US"/>
        </a:p>
      </dgm:t>
    </dgm:pt>
    <dgm:pt modelId="{DBE7D131-6639-414A-9F64-E11798136717}" type="sibTrans" cxnId="{34B8E36F-C74C-482C-B20A-981992BC46B2}">
      <dgm:prSet/>
      <dgm:spPr/>
      <dgm:t>
        <a:bodyPr/>
        <a:lstStyle/>
        <a:p>
          <a:endParaRPr lang="en-US"/>
        </a:p>
      </dgm:t>
    </dgm:pt>
    <dgm:pt modelId="{BE57C46A-589A-42E8-822D-1F5235F0615B}">
      <dgm:prSet/>
      <dgm:spPr/>
      <dgm:t>
        <a:bodyPr/>
        <a:lstStyle/>
        <a:p>
          <a:r>
            <a:rPr lang="en-US" b="1"/>
            <a:t>Hall Effect</a:t>
          </a:r>
          <a:endParaRPr lang="en-US"/>
        </a:p>
      </dgm:t>
    </dgm:pt>
    <dgm:pt modelId="{F1E751C9-11D9-47A5-BF96-E2606F5CF1A7}" type="parTrans" cxnId="{03803143-02E8-41AC-B868-8D425CA0DBCF}">
      <dgm:prSet/>
      <dgm:spPr/>
      <dgm:t>
        <a:bodyPr/>
        <a:lstStyle/>
        <a:p>
          <a:endParaRPr lang="en-US"/>
        </a:p>
      </dgm:t>
    </dgm:pt>
    <dgm:pt modelId="{645DE4C0-CA50-4757-9B67-D58289039DA5}" type="sibTrans" cxnId="{03803143-02E8-41AC-B868-8D425CA0DBCF}">
      <dgm:prSet/>
      <dgm:spPr/>
      <dgm:t>
        <a:bodyPr/>
        <a:lstStyle/>
        <a:p>
          <a:endParaRPr lang="en-US"/>
        </a:p>
      </dgm:t>
    </dgm:pt>
    <dgm:pt modelId="{28857295-5514-43D8-A6AB-4EEF59D8375E}" type="pres">
      <dgm:prSet presAssocID="{9813E45B-0048-41D0-A1E1-9CB7041D4D82}" presName="linear" presStyleCnt="0">
        <dgm:presLayoutVars>
          <dgm:animLvl val="lvl"/>
          <dgm:resizeHandles val="exact"/>
        </dgm:presLayoutVars>
      </dgm:prSet>
      <dgm:spPr/>
    </dgm:pt>
    <dgm:pt modelId="{0878E304-99A7-43AC-B863-354F472D0C31}" type="pres">
      <dgm:prSet presAssocID="{44A0CB10-0945-405B-8F63-368486D77695}" presName="parentText" presStyleLbl="node1" presStyleIdx="0" presStyleCnt="6">
        <dgm:presLayoutVars>
          <dgm:chMax val="0"/>
          <dgm:bulletEnabled val="1"/>
        </dgm:presLayoutVars>
      </dgm:prSet>
      <dgm:spPr/>
    </dgm:pt>
    <dgm:pt modelId="{5598F343-82AC-4577-9EF1-376299609D22}" type="pres">
      <dgm:prSet presAssocID="{CD4B534A-B691-4C60-B5E1-55BA1086CB96}" presName="spacer" presStyleCnt="0"/>
      <dgm:spPr/>
    </dgm:pt>
    <dgm:pt modelId="{A8EE8645-10DB-457B-A8D9-85453E3FB7F1}" type="pres">
      <dgm:prSet presAssocID="{4E8E73E4-1DCE-46DC-AE23-C1A1050B39F4}" presName="parentText" presStyleLbl="node1" presStyleIdx="1" presStyleCnt="6">
        <dgm:presLayoutVars>
          <dgm:chMax val="0"/>
          <dgm:bulletEnabled val="1"/>
        </dgm:presLayoutVars>
      </dgm:prSet>
      <dgm:spPr/>
    </dgm:pt>
    <dgm:pt modelId="{A3FB8785-B1A9-4169-BB24-6AC158F4DE3D}" type="pres">
      <dgm:prSet presAssocID="{58C8DE4A-32CB-43D2-A93C-F26ABDE1C984}" presName="spacer" presStyleCnt="0"/>
      <dgm:spPr/>
    </dgm:pt>
    <dgm:pt modelId="{BB4DE446-177F-49BA-B9A4-813ACE2ECC0E}" type="pres">
      <dgm:prSet presAssocID="{95995868-5478-49D0-A7E5-46C37B53D10E}" presName="parentText" presStyleLbl="node1" presStyleIdx="2" presStyleCnt="6">
        <dgm:presLayoutVars>
          <dgm:chMax val="0"/>
          <dgm:bulletEnabled val="1"/>
        </dgm:presLayoutVars>
      </dgm:prSet>
      <dgm:spPr/>
    </dgm:pt>
    <dgm:pt modelId="{144D19E0-E920-4B59-B3B4-F281E2DDAA97}" type="pres">
      <dgm:prSet presAssocID="{E9C6DBC3-7FC0-4A1A-BEBA-40B67D74836F}" presName="spacer" presStyleCnt="0"/>
      <dgm:spPr/>
    </dgm:pt>
    <dgm:pt modelId="{2D42CBEF-260D-4016-A8A1-F54F94F88AFF}" type="pres">
      <dgm:prSet presAssocID="{8AB89EF1-EA2E-4410-A546-D1E5C1FEE0D4}" presName="parentText" presStyleLbl="node1" presStyleIdx="3" presStyleCnt="6">
        <dgm:presLayoutVars>
          <dgm:chMax val="0"/>
          <dgm:bulletEnabled val="1"/>
        </dgm:presLayoutVars>
      </dgm:prSet>
      <dgm:spPr/>
    </dgm:pt>
    <dgm:pt modelId="{DA2EA10B-7EF6-4CC7-847F-9FBDC9689C9E}" type="pres">
      <dgm:prSet presAssocID="{B96720EB-B7DF-4D5F-BF77-333ACE342094}" presName="spacer" presStyleCnt="0"/>
      <dgm:spPr/>
    </dgm:pt>
    <dgm:pt modelId="{13D5A5C7-85D9-4DA8-9780-36610BCAEF05}" type="pres">
      <dgm:prSet presAssocID="{BBB659E5-1565-4030-94B5-C89AB4B2A052}" presName="parentText" presStyleLbl="node1" presStyleIdx="4" presStyleCnt="6">
        <dgm:presLayoutVars>
          <dgm:chMax val="0"/>
          <dgm:bulletEnabled val="1"/>
        </dgm:presLayoutVars>
      </dgm:prSet>
      <dgm:spPr/>
    </dgm:pt>
    <dgm:pt modelId="{51868FB5-FD2C-4473-A128-C507F7E79189}" type="pres">
      <dgm:prSet presAssocID="{DBE7D131-6639-414A-9F64-E11798136717}" presName="spacer" presStyleCnt="0"/>
      <dgm:spPr/>
    </dgm:pt>
    <dgm:pt modelId="{197D3D38-335C-4EB1-A9FF-5BE02A1A9EF3}" type="pres">
      <dgm:prSet presAssocID="{BE57C46A-589A-42E8-822D-1F5235F0615B}" presName="parentText" presStyleLbl="node1" presStyleIdx="5" presStyleCnt="6">
        <dgm:presLayoutVars>
          <dgm:chMax val="0"/>
          <dgm:bulletEnabled val="1"/>
        </dgm:presLayoutVars>
      </dgm:prSet>
      <dgm:spPr/>
    </dgm:pt>
  </dgm:ptLst>
  <dgm:cxnLst>
    <dgm:cxn modelId="{9D43CD04-DE9B-49F7-846F-9364B3A64F9C}" srcId="{9813E45B-0048-41D0-A1E1-9CB7041D4D82}" destId="{95995868-5478-49D0-A7E5-46C37B53D10E}" srcOrd="2" destOrd="0" parTransId="{1D5AD4EE-FB91-4F1D-B334-67D4D4DB2BDA}" sibTransId="{E9C6DBC3-7FC0-4A1A-BEBA-40B67D74836F}"/>
    <dgm:cxn modelId="{6D5AF82C-76ED-4A63-9FA5-D854FB9DF98D}" type="presOf" srcId="{BE57C46A-589A-42E8-822D-1F5235F0615B}" destId="{197D3D38-335C-4EB1-A9FF-5BE02A1A9EF3}" srcOrd="0" destOrd="0" presId="urn:microsoft.com/office/officeart/2005/8/layout/vList2"/>
    <dgm:cxn modelId="{03803143-02E8-41AC-B868-8D425CA0DBCF}" srcId="{9813E45B-0048-41D0-A1E1-9CB7041D4D82}" destId="{BE57C46A-589A-42E8-822D-1F5235F0615B}" srcOrd="5" destOrd="0" parTransId="{F1E751C9-11D9-47A5-BF96-E2606F5CF1A7}" sibTransId="{645DE4C0-CA50-4757-9B67-D58289039DA5}"/>
    <dgm:cxn modelId="{7F459C69-DA29-4BED-8AA5-E0F5267BC174}" type="presOf" srcId="{44A0CB10-0945-405B-8F63-368486D77695}" destId="{0878E304-99A7-43AC-B863-354F472D0C31}" srcOrd="0" destOrd="0" presId="urn:microsoft.com/office/officeart/2005/8/layout/vList2"/>
    <dgm:cxn modelId="{34B8E36F-C74C-482C-B20A-981992BC46B2}" srcId="{9813E45B-0048-41D0-A1E1-9CB7041D4D82}" destId="{BBB659E5-1565-4030-94B5-C89AB4B2A052}" srcOrd="4" destOrd="0" parTransId="{821FD8A5-C41B-4071-94F8-0946751385FE}" sibTransId="{DBE7D131-6639-414A-9F64-E11798136717}"/>
    <dgm:cxn modelId="{AFAB0E50-2B3B-4D45-8293-FF573529CC39}" type="presOf" srcId="{8AB89EF1-EA2E-4410-A546-D1E5C1FEE0D4}" destId="{2D42CBEF-260D-4016-A8A1-F54F94F88AFF}" srcOrd="0" destOrd="0" presId="urn:microsoft.com/office/officeart/2005/8/layout/vList2"/>
    <dgm:cxn modelId="{46D8B595-9AB7-4171-9334-8BF3622276D4}" type="presOf" srcId="{BBB659E5-1565-4030-94B5-C89AB4B2A052}" destId="{13D5A5C7-85D9-4DA8-9780-36610BCAEF05}" srcOrd="0" destOrd="0" presId="urn:microsoft.com/office/officeart/2005/8/layout/vList2"/>
    <dgm:cxn modelId="{8F6933A2-52FC-4E0A-BB28-F992C16F051D}" type="presOf" srcId="{9813E45B-0048-41D0-A1E1-9CB7041D4D82}" destId="{28857295-5514-43D8-A6AB-4EEF59D8375E}" srcOrd="0" destOrd="0" presId="urn:microsoft.com/office/officeart/2005/8/layout/vList2"/>
    <dgm:cxn modelId="{FDE3ACAA-98B9-4503-9264-A4E15C1BBEE7}" type="presOf" srcId="{4E8E73E4-1DCE-46DC-AE23-C1A1050B39F4}" destId="{A8EE8645-10DB-457B-A8D9-85453E3FB7F1}" srcOrd="0" destOrd="0" presId="urn:microsoft.com/office/officeart/2005/8/layout/vList2"/>
    <dgm:cxn modelId="{98324DBF-2700-4DAA-BCBC-7BBCDFA70EA5}" srcId="{9813E45B-0048-41D0-A1E1-9CB7041D4D82}" destId="{8AB89EF1-EA2E-4410-A546-D1E5C1FEE0D4}" srcOrd="3" destOrd="0" parTransId="{9B4F2A6A-8A3A-41CB-B9B4-4FD25BD2CE84}" sibTransId="{B96720EB-B7DF-4D5F-BF77-333ACE342094}"/>
    <dgm:cxn modelId="{563A57D7-8E7A-43D4-A710-7DAB6396FB0E}" type="presOf" srcId="{95995868-5478-49D0-A7E5-46C37B53D10E}" destId="{BB4DE446-177F-49BA-B9A4-813ACE2ECC0E}" srcOrd="0" destOrd="0" presId="urn:microsoft.com/office/officeart/2005/8/layout/vList2"/>
    <dgm:cxn modelId="{804F9FD7-D829-45E9-85CD-8EE8CDDE92B3}" srcId="{9813E45B-0048-41D0-A1E1-9CB7041D4D82}" destId="{44A0CB10-0945-405B-8F63-368486D77695}" srcOrd="0" destOrd="0" parTransId="{02A0BB21-859A-4E8E-B807-0E20462EB0A6}" sibTransId="{CD4B534A-B691-4C60-B5E1-55BA1086CB96}"/>
    <dgm:cxn modelId="{B0AE64DC-734F-4120-9A25-B462F19626B6}" srcId="{9813E45B-0048-41D0-A1E1-9CB7041D4D82}" destId="{4E8E73E4-1DCE-46DC-AE23-C1A1050B39F4}" srcOrd="1" destOrd="0" parTransId="{56C29444-3C27-4860-BA78-674634AB2B9F}" sibTransId="{58C8DE4A-32CB-43D2-A93C-F26ABDE1C984}"/>
    <dgm:cxn modelId="{70712B01-64C4-4D62-95F0-6743539DCF49}" type="presParOf" srcId="{28857295-5514-43D8-A6AB-4EEF59D8375E}" destId="{0878E304-99A7-43AC-B863-354F472D0C31}" srcOrd="0" destOrd="0" presId="urn:microsoft.com/office/officeart/2005/8/layout/vList2"/>
    <dgm:cxn modelId="{DA8A05E0-23D0-45B3-81CE-6D5A601BBBAE}" type="presParOf" srcId="{28857295-5514-43D8-A6AB-4EEF59D8375E}" destId="{5598F343-82AC-4577-9EF1-376299609D22}" srcOrd="1" destOrd="0" presId="urn:microsoft.com/office/officeart/2005/8/layout/vList2"/>
    <dgm:cxn modelId="{46432F8C-5FDC-476A-8921-9FD71A2D07E0}" type="presParOf" srcId="{28857295-5514-43D8-A6AB-4EEF59D8375E}" destId="{A8EE8645-10DB-457B-A8D9-85453E3FB7F1}" srcOrd="2" destOrd="0" presId="urn:microsoft.com/office/officeart/2005/8/layout/vList2"/>
    <dgm:cxn modelId="{B0C40F08-4AA4-4DDE-BD35-B7F9B7694749}" type="presParOf" srcId="{28857295-5514-43D8-A6AB-4EEF59D8375E}" destId="{A3FB8785-B1A9-4169-BB24-6AC158F4DE3D}" srcOrd="3" destOrd="0" presId="urn:microsoft.com/office/officeart/2005/8/layout/vList2"/>
    <dgm:cxn modelId="{3B6CCFDF-A396-4486-BFC3-6A7EBBB32A5C}" type="presParOf" srcId="{28857295-5514-43D8-A6AB-4EEF59D8375E}" destId="{BB4DE446-177F-49BA-B9A4-813ACE2ECC0E}" srcOrd="4" destOrd="0" presId="urn:microsoft.com/office/officeart/2005/8/layout/vList2"/>
    <dgm:cxn modelId="{ECFCBF46-995F-43B2-9778-7872FC586311}" type="presParOf" srcId="{28857295-5514-43D8-A6AB-4EEF59D8375E}" destId="{144D19E0-E920-4B59-B3B4-F281E2DDAA97}" srcOrd="5" destOrd="0" presId="urn:microsoft.com/office/officeart/2005/8/layout/vList2"/>
    <dgm:cxn modelId="{F02137A5-61D8-4B06-B8E1-C0653A150A68}" type="presParOf" srcId="{28857295-5514-43D8-A6AB-4EEF59D8375E}" destId="{2D42CBEF-260D-4016-A8A1-F54F94F88AFF}" srcOrd="6" destOrd="0" presId="urn:microsoft.com/office/officeart/2005/8/layout/vList2"/>
    <dgm:cxn modelId="{6F84EF16-C959-416F-8C04-789A12E0EE09}" type="presParOf" srcId="{28857295-5514-43D8-A6AB-4EEF59D8375E}" destId="{DA2EA10B-7EF6-4CC7-847F-9FBDC9689C9E}" srcOrd="7" destOrd="0" presId="urn:microsoft.com/office/officeart/2005/8/layout/vList2"/>
    <dgm:cxn modelId="{6CAA4174-B094-4396-9A35-2F7858E7FCAD}" type="presParOf" srcId="{28857295-5514-43D8-A6AB-4EEF59D8375E}" destId="{13D5A5C7-85D9-4DA8-9780-36610BCAEF05}" srcOrd="8" destOrd="0" presId="urn:microsoft.com/office/officeart/2005/8/layout/vList2"/>
    <dgm:cxn modelId="{B901C80A-A3B5-4BE0-AFE9-BA96AAC716B9}" type="presParOf" srcId="{28857295-5514-43D8-A6AB-4EEF59D8375E}" destId="{51868FB5-FD2C-4473-A128-C507F7E79189}" srcOrd="9" destOrd="0" presId="urn:microsoft.com/office/officeart/2005/8/layout/vList2"/>
    <dgm:cxn modelId="{307E291D-9D3A-4B85-949B-E8BFD592A7CD}" type="presParOf" srcId="{28857295-5514-43D8-A6AB-4EEF59D8375E}" destId="{197D3D38-335C-4EB1-A9FF-5BE02A1A9EF3}"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8E304-99A7-43AC-B863-354F472D0C31}">
      <dsp:nvSpPr>
        <dsp:cNvPr id="0" name=""/>
        <dsp:cNvSpPr/>
      </dsp:nvSpPr>
      <dsp:spPr>
        <a:xfrm>
          <a:off x="0" y="4512"/>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Materials used</a:t>
          </a:r>
          <a:endParaRPr lang="en-US" sz="2300" kern="1200"/>
        </a:p>
      </dsp:txBody>
      <dsp:txXfrm>
        <a:off x="26930" y="31442"/>
        <a:ext cx="9022469" cy="497795"/>
      </dsp:txXfrm>
    </dsp:sp>
    <dsp:sp modelId="{A8EE8645-10DB-457B-A8D9-85453E3FB7F1}">
      <dsp:nvSpPr>
        <dsp:cNvPr id="0" name=""/>
        <dsp:cNvSpPr/>
      </dsp:nvSpPr>
      <dsp:spPr>
        <a:xfrm>
          <a:off x="0" y="622407"/>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Precision of ultrasonic sensor</a:t>
          </a:r>
          <a:endParaRPr lang="en-US" sz="2300" kern="1200"/>
        </a:p>
      </dsp:txBody>
      <dsp:txXfrm>
        <a:off x="26930" y="649337"/>
        <a:ext cx="9022469" cy="497795"/>
      </dsp:txXfrm>
    </dsp:sp>
    <dsp:sp modelId="{BB4DE446-177F-49BA-B9A4-813ACE2ECC0E}">
      <dsp:nvSpPr>
        <dsp:cNvPr id="0" name=""/>
        <dsp:cNvSpPr/>
      </dsp:nvSpPr>
      <dsp:spPr>
        <a:xfrm>
          <a:off x="0" y="1240302"/>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Gravitational acceleration of free falling objects</a:t>
          </a:r>
          <a:endParaRPr lang="en-US" sz="2300" kern="1200"/>
        </a:p>
      </dsp:txBody>
      <dsp:txXfrm>
        <a:off x="26930" y="1267232"/>
        <a:ext cx="9022469" cy="497795"/>
      </dsp:txXfrm>
    </dsp:sp>
    <dsp:sp modelId="{2D42CBEF-260D-4016-A8A1-F54F94F88AFF}">
      <dsp:nvSpPr>
        <dsp:cNvPr id="0" name=""/>
        <dsp:cNvSpPr/>
      </dsp:nvSpPr>
      <dsp:spPr>
        <a:xfrm>
          <a:off x="0" y="1858197"/>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Conservation of energy from free falling objects</a:t>
          </a:r>
          <a:endParaRPr lang="en-US" sz="2300" kern="1200"/>
        </a:p>
      </dsp:txBody>
      <dsp:txXfrm>
        <a:off x="26930" y="1885127"/>
        <a:ext cx="9022469" cy="497795"/>
      </dsp:txXfrm>
    </dsp:sp>
    <dsp:sp modelId="{13D5A5C7-85D9-4DA8-9780-36610BCAEF05}">
      <dsp:nvSpPr>
        <dsp:cNvPr id="0" name=""/>
        <dsp:cNvSpPr/>
      </dsp:nvSpPr>
      <dsp:spPr>
        <a:xfrm>
          <a:off x="0" y="2476092"/>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Rotational Motion</a:t>
          </a:r>
          <a:endParaRPr lang="en-US" sz="2300" kern="1200"/>
        </a:p>
      </dsp:txBody>
      <dsp:txXfrm>
        <a:off x="26930" y="2503022"/>
        <a:ext cx="9022469" cy="497795"/>
      </dsp:txXfrm>
    </dsp:sp>
    <dsp:sp modelId="{197D3D38-335C-4EB1-A9FF-5BE02A1A9EF3}">
      <dsp:nvSpPr>
        <dsp:cNvPr id="0" name=""/>
        <dsp:cNvSpPr/>
      </dsp:nvSpPr>
      <dsp:spPr>
        <a:xfrm>
          <a:off x="0" y="3093987"/>
          <a:ext cx="907632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Hall Effect</a:t>
          </a:r>
          <a:endParaRPr lang="en-US" sz="2300" kern="1200"/>
        </a:p>
      </dsp:txBody>
      <dsp:txXfrm>
        <a:off x="26930" y="3120917"/>
        <a:ext cx="9022469"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805645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01625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67829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62049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0729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93099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6252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844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9389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4854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4/23/2022</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02214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4/23/2022</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2144694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4/23/2022</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laser lights aligned to form a triangle">
            <a:extLst>
              <a:ext uri="{FF2B5EF4-FFF2-40B4-BE49-F238E27FC236}">
                <a16:creationId xmlns:a16="http://schemas.microsoft.com/office/drawing/2014/main" id="{39896ACB-E944-38A7-2AB1-EF7F9C4CE802}"/>
              </a:ext>
            </a:extLst>
          </p:cNvPr>
          <p:cNvPicPr>
            <a:picLocks noChangeAspect="1"/>
          </p:cNvPicPr>
          <p:nvPr/>
        </p:nvPicPr>
        <p:blipFill rotWithShape="1">
          <a:blip r:embed="rId2"/>
          <a:srcRect t="8915" b="1085"/>
          <a:stretch/>
        </p:blipFill>
        <p:spPr>
          <a:xfrm>
            <a:off x="-1" y="11"/>
            <a:ext cx="12191979" cy="6857989"/>
          </a:xfrm>
          <a:prstGeom prst="rect">
            <a:avLst/>
          </a:prstGeom>
        </p:spPr>
      </p:pic>
      <p:sp>
        <p:nvSpPr>
          <p:cNvPr id="11" name="Freeform: Shape 10">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12056"/>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000000">
              <a:alpha val="499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836D9F-83CE-4A2A-8ABC-15ECEAEC5520}"/>
              </a:ext>
            </a:extLst>
          </p:cNvPr>
          <p:cNvSpPr>
            <a:spLocks noGrp="1"/>
          </p:cNvSpPr>
          <p:nvPr>
            <p:ph type="ctrTitle"/>
          </p:nvPr>
        </p:nvSpPr>
        <p:spPr>
          <a:xfrm>
            <a:off x="1654629" y="0"/>
            <a:ext cx="9386869" cy="2182953"/>
          </a:xfrm>
        </p:spPr>
        <p:txBody>
          <a:bodyPr>
            <a:normAutofit fontScale="90000"/>
          </a:bodyPr>
          <a:lstStyle/>
          <a:p>
            <a:pPr algn="ctr"/>
            <a:r>
              <a:rPr lang="en-US" sz="4000" dirty="0">
                <a:solidFill>
                  <a:srgbClr val="FFFFFF"/>
                </a:solidFill>
              </a:rPr>
              <a:t>Applied Physics 204</a:t>
            </a:r>
            <a:br>
              <a:rPr lang="en-US" sz="4000" dirty="0">
                <a:solidFill>
                  <a:srgbClr val="FFFFFF"/>
                </a:solidFill>
              </a:rPr>
            </a:br>
            <a:r>
              <a:rPr lang="en-US" sz="4000" dirty="0">
                <a:solidFill>
                  <a:srgbClr val="FFFFFF"/>
                </a:solidFill>
              </a:rPr>
              <a:t>Course Project</a:t>
            </a:r>
            <a:br>
              <a:rPr lang="en-US" sz="4000" dirty="0">
                <a:solidFill>
                  <a:srgbClr val="FFFFFF"/>
                </a:solidFill>
              </a:rPr>
            </a:br>
            <a:r>
              <a:rPr lang="en-US" sz="4000" dirty="0">
                <a:solidFill>
                  <a:srgbClr val="FFFFFF"/>
                </a:solidFill>
              </a:rPr>
              <a:t>DeVry University</a:t>
            </a:r>
            <a:br>
              <a:rPr lang="en-US" sz="4000" dirty="0">
                <a:solidFill>
                  <a:srgbClr val="FFFFFF"/>
                </a:solidFill>
              </a:rPr>
            </a:br>
            <a:r>
              <a:rPr lang="en-US" sz="4000" dirty="0">
                <a:solidFill>
                  <a:srgbClr val="FFFFFF"/>
                </a:solidFill>
              </a:rPr>
              <a:t>Professor- </a:t>
            </a:r>
            <a:r>
              <a:rPr lang="it-IT" sz="4000" dirty="0">
                <a:solidFill>
                  <a:srgbClr val="FFFFFF"/>
                </a:solidFill>
              </a:rPr>
              <a:t>Susan Tabbaa Nachawati, Ph.D</a:t>
            </a:r>
            <a:endParaRPr lang="en-US" sz="4000" dirty="0">
              <a:solidFill>
                <a:srgbClr val="FFFFFF"/>
              </a:solidFill>
            </a:endParaRPr>
          </a:p>
        </p:txBody>
      </p:sp>
      <p:sp>
        <p:nvSpPr>
          <p:cNvPr id="3" name="Subtitle 2">
            <a:extLst>
              <a:ext uri="{FF2B5EF4-FFF2-40B4-BE49-F238E27FC236}">
                <a16:creationId xmlns:a16="http://schemas.microsoft.com/office/drawing/2014/main" id="{2022163F-D781-4BE1-A90A-337B08457F64}"/>
              </a:ext>
            </a:extLst>
          </p:cNvPr>
          <p:cNvSpPr>
            <a:spLocks noGrp="1"/>
          </p:cNvSpPr>
          <p:nvPr>
            <p:ph type="subTitle" idx="1"/>
          </p:nvPr>
        </p:nvSpPr>
        <p:spPr>
          <a:xfrm>
            <a:off x="1330006" y="4675048"/>
            <a:ext cx="3435986" cy="1255593"/>
          </a:xfrm>
        </p:spPr>
        <p:txBody>
          <a:bodyPr>
            <a:normAutofit/>
          </a:bodyPr>
          <a:lstStyle/>
          <a:p>
            <a:pPr algn="ctr"/>
            <a:r>
              <a:rPr lang="en-US" dirty="0">
                <a:solidFill>
                  <a:srgbClr val="FFFFFF"/>
                </a:solidFill>
              </a:rPr>
              <a:t>Ashley Kennedy</a:t>
            </a:r>
          </a:p>
          <a:p>
            <a:pPr algn="ctr"/>
            <a:r>
              <a:rPr lang="en-US" dirty="0">
                <a:solidFill>
                  <a:srgbClr val="FFFFFF"/>
                </a:solidFill>
              </a:rPr>
              <a:t>April/2022</a:t>
            </a:r>
          </a:p>
        </p:txBody>
      </p:sp>
    </p:spTree>
    <p:extLst>
      <p:ext uri="{BB962C8B-B14F-4D97-AF65-F5344CB8AC3E}">
        <p14:creationId xmlns:p14="http://schemas.microsoft.com/office/powerpoint/2010/main" val="127985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256E6746-39F9-4D0B-9394-070BDA95AA6F}"/>
              </a:ext>
            </a:extLst>
          </p:cNvPr>
          <p:cNvPicPr>
            <a:picLocks noGrp="1" noChangeAspect="1"/>
          </p:cNvPicPr>
          <p:nvPr>
            <p:ph idx="1"/>
          </p:nvPr>
        </p:nvPicPr>
        <p:blipFill rotWithShape="1">
          <a:blip r:embed="rId2">
            <a:alphaModFix amt="60000"/>
            <a:extLst>
              <a:ext uri="{28A0092B-C50C-407E-A947-70E740481C1C}">
                <a14:useLocalDpi xmlns:a14="http://schemas.microsoft.com/office/drawing/2010/main" val="0"/>
              </a:ext>
            </a:extLst>
          </a:blip>
          <a:srcRect t="13329" b="11671"/>
          <a:stretch/>
        </p:blipFill>
        <p:spPr>
          <a:xfrm>
            <a:off x="-1" y="10"/>
            <a:ext cx="12192001" cy="685799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98181" y="728906"/>
            <a:ext cx="9792471" cy="2057037"/>
          </a:xfrm>
        </p:spPr>
        <p:txBody>
          <a:bodyPr vert="horz" lIns="91440" tIns="45720" rIns="91440" bIns="45720" rtlCol="0" anchor="ctr">
            <a:normAutofit/>
          </a:bodyPr>
          <a:lstStyle/>
          <a:p>
            <a:r>
              <a:rPr lang="en-US" sz="4400">
                <a:solidFill>
                  <a:srgbClr val="FFFFFF"/>
                </a:solidFill>
              </a:rPr>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98181" y="2957665"/>
            <a:ext cx="9792471" cy="3171423"/>
          </a:xfrm>
        </p:spPr>
        <p:txBody>
          <a:bodyPr vert="horz" lIns="91440" tIns="45720" rIns="91440" bIns="45720" rtlCol="0">
            <a:normAutofit/>
          </a:bodyPr>
          <a:lstStyle/>
          <a:p>
            <a:pPr lvl="0" indent="-228600">
              <a:buFont typeface="Arial" panose="020B0604020202020204" pitchFamily="34" charset="0"/>
              <a:buChar char="•"/>
            </a:pPr>
            <a:r>
              <a:rPr lang="en-US" sz="2000">
                <a:solidFill>
                  <a:srgbClr val="FFFFFF"/>
                </a:solidFill>
              </a:rPr>
              <a:t>Materials List: </a:t>
            </a:r>
          </a:p>
          <a:p>
            <a:pPr marL="285750" lvl="0" indent="-228600">
              <a:buFont typeface="Arial" panose="020B0604020202020204" pitchFamily="34" charset="0"/>
              <a:buChar char="•"/>
            </a:pPr>
            <a:r>
              <a:rPr lang="en-US" sz="2000">
                <a:solidFill>
                  <a:srgbClr val="FFFFFF"/>
                </a:solidFill>
              </a:rPr>
              <a:t>Mega 2560 Board</a:t>
            </a:r>
          </a:p>
          <a:p>
            <a:pPr marL="285750" lvl="0" indent="-228600">
              <a:buFont typeface="Arial" panose="020B0604020202020204" pitchFamily="34" charset="0"/>
              <a:buChar char="•"/>
            </a:pPr>
            <a:r>
              <a:rPr lang="en-US" sz="2000">
                <a:solidFill>
                  <a:srgbClr val="FFFFFF"/>
                </a:solidFill>
              </a:rPr>
              <a:t>Ultrasonic sensor HC-SR04</a:t>
            </a:r>
          </a:p>
          <a:p>
            <a:pPr marL="285750" lvl="0" indent="-228600">
              <a:buFont typeface="Arial" panose="020B0604020202020204" pitchFamily="34" charset="0"/>
              <a:buChar char="•"/>
            </a:pPr>
            <a:r>
              <a:rPr lang="en-US" sz="2000">
                <a:solidFill>
                  <a:srgbClr val="FFFFFF"/>
                </a:solidFill>
              </a:rPr>
              <a:t>Male to Male Wires</a:t>
            </a:r>
          </a:p>
          <a:p>
            <a:pPr marL="285750" lvl="0" indent="-228600">
              <a:buFont typeface="Arial" panose="020B0604020202020204" pitchFamily="34" charset="0"/>
              <a:buChar char="•"/>
            </a:pPr>
            <a:r>
              <a:rPr lang="en-US" sz="2000">
                <a:solidFill>
                  <a:srgbClr val="FFFFFF"/>
                </a:solidFill>
              </a:rPr>
              <a:t>Breadboard</a:t>
            </a:r>
          </a:p>
          <a:p>
            <a:pPr marL="285750" lvl="0" indent="-228600">
              <a:buFont typeface="Arial" panose="020B0604020202020204" pitchFamily="34" charset="0"/>
              <a:buChar char="•"/>
            </a:pPr>
            <a:r>
              <a:rPr lang="en-US" sz="2000">
                <a:solidFill>
                  <a:srgbClr val="FFFFFF"/>
                </a:solidFill>
              </a:rPr>
              <a:t>Ruler or tape measurer </a:t>
            </a:r>
          </a:p>
          <a:p>
            <a:pPr marL="285750" lvl="0" indent="-228600">
              <a:buFont typeface="Arial" panose="020B0604020202020204" pitchFamily="34" charset="0"/>
              <a:buChar char="•"/>
            </a:pPr>
            <a:r>
              <a:rPr lang="en-US" sz="2000">
                <a:solidFill>
                  <a:srgbClr val="FFFFFF"/>
                </a:solidFill>
              </a:rPr>
              <a:t>Object to act as obstacle</a:t>
            </a:r>
          </a:p>
          <a:p>
            <a:pPr indent="-228600">
              <a:buFont typeface="Arial" panose="020B0604020202020204" pitchFamily="34" charset="0"/>
              <a:buChar char="•"/>
            </a:pPr>
            <a:endParaRPr lang="en-US" sz="2000">
              <a:solidFill>
                <a:srgbClr val="FFFFFF"/>
              </a:solidFill>
            </a:endParaRPr>
          </a:p>
          <a:p>
            <a:pPr indent="-228600">
              <a:buFont typeface="Arial" panose="020B0604020202020204" pitchFamily="34" charset="0"/>
              <a:buChar char="•"/>
            </a:pPr>
            <a:endParaRPr lang="en-US" sz="2000">
              <a:solidFill>
                <a:srgbClr val="FFFFFF"/>
              </a:solidFill>
            </a:endParaRPr>
          </a:p>
        </p:txBody>
      </p:sp>
    </p:spTree>
    <p:extLst>
      <p:ext uri="{BB962C8B-B14F-4D97-AF65-F5344CB8AC3E}">
        <p14:creationId xmlns:p14="http://schemas.microsoft.com/office/powerpoint/2010/main" val="79553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F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1024129" y="585216"/>
            <a:ext cx="5062511" cy="1499616"/>
          </a:xfrm>
        </p:spPr>
        <p:txBody>
          <a:bodyPr vert="horz" lIns="91440" tIns="45720" rIns="91440" bIns="45720" rtlCol="0" anchor="ctr">
            <a:normAutofit/>
          </a:bodyPr>
          <a:lstStyle/>
          <a:p>
            <a:r>
              <a:rPr lang="en-US" sz="4400" kern="1200">
                <a:solidFill>
                  <a:srgbClr val="FFFFFF"/>
                </a:solidFill>
                <a:latin typeface="+mj-lt"/>
                <a:ea typeface="+mj-ea"/>
                <a:cs typeface="+mj-cs"/>
              </a:rPr>
              <a:t>Raw Data (Screenshot)</a:t>
            </a:r>
          </a:p>
        </p:txBody>
      </p:sp>
      <p:cxnSp>
        <p:nvCxnSpPr>
          <p:cNvPr id="13" name="Straight Connector 12">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1024129" y="2286000"/>
            <a:ext cx="5081232" cy="3931920"/>
          </a:xfrm>
        </p:spPr>
        <p:txBody>
          <a:bodyPr vert="horz" lIns="91440" tIns="45720" rIns="91440" bIns="45720" rtlCol="0">
            <a:normAutofit/>
          </a:bodyPr>
          <a:lstStyle/>
          <a:p>
            <a:pPr indent="-228600">
              <a:buFont typeface="Arial" panose="020B0604020202020204" pitchFamily="34" charset="0"/>
              <a:buChar char="•"/>
            </a:pPr>
            <a:r>
              <a:rPr lang="en-US" sz="1800">
                <a:solidFill>
                  <a:srgbClr val="FFFFFF"/>
                </a:solidFill>
              </a:rPr>
              <a:t>Screenshot of Serial Monitor from Arduino IDE showing raw data. </a:t>
            </a:r>
          </a:p>
          <a:p>
            <a:pPr indent="-228600">
              <a:buFont typeface="Arial" panose="020B0604020202020204" pitchFamily="34" charset="0"/>
              <a:buChar char="•"/>
            </a:pPr>
            <a:r>
              <a:rPr lang="en-US" sz="1800" b="1">
                <a:solidFill>
                  <a:srgbClr val="FFFFFF"/>
                </a:solidFill>
              </a:rPr>
              <a:t>Must include your name displayed in the serial monitor.</a:t>
            </a:r>
          </a:p>
          <a:p>
            <a:pPr indent="-228600">
              <a:buFont typeface="Arial" panose="020B0604020202020204" pitchFamily="34" charset="0"/>
              <a:buChar char="•"/>
            </a:pPr>
            <a:r>
              <a:rPr lang="en-US" sz="1800" b="1">
                <a:solidFill>
                  <a:srgbClr val="FFFFFF"/>
                </a:solidFill>
              </a:rPr>
              <a:t>Make sure “show timestamp” is NOT selected.  </a:t>
            </a:r>
          </a:p>
        </p:txBody>
      </p:sp>
      <p:pic>
        <p:nvPicPr>
          <p:cNvPr id="6" name="Content Placeholder 5">
            <a:extLst>
              <a:ext uri="{FF2B5EF4-FFF2-40B4-BE49-F238E27FC236}">
                <a16:creationId xmlns:a16="http://schemas.microsoft.com/office/drawing/2014/main" id="{25A66E67-0EE6-435C-9E9C-A13010430469}"/>
              </a:ext>
            </a:extLst>
          </p:cNvPr>
          <p:cNvPicPr>
            <a:picLocks noGrp="1" noChangeAspect="1"/>
          </p:cNvPicPr>
          <p:nvPr>
            <p:ph idx="1"/>
          </p:nvPr>
        </p:nvPicPr>
        <p:blipFill rotWithShape="1">
          <a:blip r:embed="rId2"/>
          <a:srcRect r="63199"/>
          <a:stretch/>
        </p:blipFill>
        <p:spPr>
          <a:xfrm>
            <a:off x="7110770" y="1481614"/>
            <a:ext cx="3943918" cy="3894772"/>
          </a:xfrm>
          <a:prstGeom prst="rect">
            <a:avLst/>
          </a:prstGeom>
        </p:spPr>
      </p:pic>
    </p:spTree>
    <p:extLst>
      <p:ext uri="{BB962C8B-B14F-4D97-AF65-F5344CB8AC3E}">
        <p14:creationId xmlns:p14="http://schemas.microsoft.com/office/powerpoint/2010/main" val="133235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Data Collection</a:t>
            </a:r>
          </a:p>
        </p:txBody>
      </p:sp>
      <p:cxnSp>
        <p:nvCxnSpPr>
          <p:cNvPr id="18" name="Straight Connector 17">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extLst>
              <p:ext uri="{D42A27DB-BD31-4B8C-83A1-F6EECF244321}">
                <p14:modId xmlns:p14="http://schemas.microsoft.com/office/powerpoint/2010/main" val="3762652132"/>
              </p:ext>
            </p:extLst>
          </p:nvPr>
        </p:nvGraphicFramePr>
        <p:xfrm>
          <a:off x="603917" y="2427541"/>
          <a:ext cx="10929069" cy="3997638"/>
        </p:xfrm>
        <a:graphic>
          <a:graphicData uri="http://schemas.openxmlformats.org/drawingml/2006/table">
            <a:tbl>
              <a:tblPr firstRow="1" firstCol="1" bandRow="1">
                <a:noFill/>
                <a:tableStyleId>{5C22544A-7EE6-4342-B048-85BDC9FD1C3A}</a:tableStyleId>
              </a:tblPr>
              <a:tblGrid>
                <a:gridCol w="1313939">
                  <a:extLst>
                    <a:ext uri="{9D8B030D-6E8A-4147-A177-3AD203B41FA5}">
                      <a16:colId xmlns:a16="http://schemas.microsoft.com/office/drawing/2014/main" val="2680175028"/>
                    </a:ext>
                  </a:extLst>
                </a:gridCol>
                <a:gridCol w="1923058">
                  <a:extLst>
                    <a:ext uri="{9D8B030D-6E8A-4147-A177-3AD203B41FA5}">
                      <a16:colId xmlns:a16="http://schemas.microsoft.com/office/drawing/2014/main" val="1768498984"/>
                    </a:ext>
                  </a:extLst>
                </a:gridCol>
                <a:gridCol w="1843218">
                  <a:extLst>
                    <a:ext uri="{9D8B030D-6E8A-4147-A177-3AD203B41FA5}">
                      <a16:colId xmlns:a16="http://schemas.microsoft.com/office/drawing/2014/main" val="1249046169"/>
                    </a:ext>
                  </a:extLst>
                </a:gridCol>
                <a:gridCol w="2126385">
                  <a:extLst>
                    <a:ext uri="{9D8B030D-6E8A-4147-A177-3AD203B41FA5}">
                      <a16:colId xmlns:a16="http://schemas.microsoft.com/office/drawing/2014/main" val="4042757085"/>
                    </a:ext>
                  </a:extLst>
                </a:gridCol>
                <a:gridCol w="1843957">
                  <a:extLst>
                    <a:ext uri="{9D8B030D-6E8A-4147-A177-3AD203B41FA5}">
                      <a16:colId xmlns:a16="http://schemas.microsoft.com/office/drawing/2014/main" val="3508748709"/>
                    </a:ext>
                  </a:extLst>
                </a:gridCol>
                <a:gridCol w="1878512">
                  <a:extLst>
                    <a:ext uri="{9D8B030D-6E8A-4147-A177-3AD203B41FA5}">
                      <a16:colId xmlns:a16="http://schemas.microsoft.com/office/drawing/2014/main" val="650233730"/>
                    </a:ext>
                  </a:extLst>
                </a:gridCol>
              </a:tblGrid>
              <a:tr h="1463478">
                <a:tc>
                  <a:txBody>
                    <a:bodyPr/>
                    <a:lstStyle/>
                    <a:p>
                      <a:pPr marL="0" marR="0" algn="ctr">
                        <a:spcBef>
                          <a:spcPts val="0"/>
                        </a:spcBef>
                        <a:spcAft>
                          <a:spcPts val="0"/>
                        </a:spcAft>
                      </a:pPr>
                      <a:r>
                        <a:rPr lang="en-US" sz="1900" b="1" kern="100">
                          <a:solidFill>
                            <a:schemeClr val="tx1">
                              <a:lumMod val="75000"/>
                              <a:lumOff val="25000"/>
                            </a:schemeClr>
                          </a:solidFill>
                          <a:effectLst/>
                          <a:latin typeface="+mn-lt"/>
                        </a:rPr>
                        <a:t>Trial</a:t>
                      </a:r>
                      <a:endParaRPr lang="en-US" sz="19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900" kern="100">
                          <a:solidFill>
                            <a:schemeClr val="tx1">
                              <a:lumMod val="75000"/>
                              <a:lumOff val="25000"/>
                            </a:schemeClr>
                          </a:solidFill>
                          <a:effectLst/>
                          <a:latin typeface="+mn-lt"/>
                        </a:rPr>
                        <a:t>Ruler Distance (cm)</a:t>
                      </a:r>
                      <a:endParaRPr lang="en-US" sz="19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900" kern="100">
                          <a:solidFill>
                            <a:schemeClr val="tx1">
                              <a:lumMod val="75000"/>
                              <a:lumOff val="25000"/>
                            </a:schemeClr>
                          </a:solidFill>
                          <a:effectLst/>
                          <a:latin typeface="+mn-lt"/>
                          <a:ea typeface="SimSun" panose="02010600030101010101" pitchFamily="2" charset="-122"/>
                          <a:cs typeface="Lucida Sans" panose="020B0602030504020204" pitchFamily="34" charset="0"/>
                        </a:rPr>
                        <a:t>Total Roundtrip Distance (m)</a:t>
                      </a: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900" b="1" kern="1200">
                          <a:solidFill>
                            <a:schemeClr val="tx1">
                              <a:lumMod val="75000"/>
                              <a:lumOff val="25000"/>
                            </a:schemeClr>
                          </a:solidFill>
                          <a:effectLst/>
                          <a:latin typeface="+mn-lt"/>
                          <a:ea typeface="+mn-ea"/>
                          <a:cs typeface="+mn-cs"/>
                        </a:rPr>
                        <a:t>Time from Serial Monitor (microseconds)</a:t>
                      </a:r>
                      <a:endParaRPr lang="en-US" sz="19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900" kern="100">
                          <a:solidFill>
                            <a:schemeClr val="tx1">
                              <a:lumMod val="75000"/>
                              <a:lumOff val="25000"/>
                            </a:schemeClr>
                          </a:solidFill>
                          <a:effectLst/>
                          <a:latin typeface="+mn-lt"/>
                          <a:ea typeface="SimSun" panose="02010600030101010101" pitchFamily="2" charset="-122"/>
                          <a:cs typeface="Lucida Sans" panose="020B0602030504020204" pitchFamily="34" charset="0"/>
                        </a:rPr>
                        <a:t>Roundtrip time (s)</a:t>
                      </a: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900" kern="100">
                          <a:solidFill>
                            <a:schemeClr val="tx1">
                              <a:lumMod val="75000"/>
                              <a:lumOff val="25000"/>
                            </a:schemeClr>
                          </a:solidFill>
                          <a:effectLst/>
                          <a:latin typeface="+mn-lt"/>
                        </a:rPr>
                        <a:t>Velocity = distance/time (m/s)</a:t>
                      </a:r>
                      <a:endParaRPr lang="en-US" sz="19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42546" marT="142546" marB="14254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2156371964"/>
                  </a:ext>
                </a:extLst>
              </a:tr>
              <a:tr h="506832">
                <a:tc>
                  <a:txBody>
                    <a:bodyPr/>
                    <a:lstStyle/>
                    <a:p>
                      <a:pPr marL="0" marR="0" algn="ctr">
                        <a:spcBef>
                          <a:spcPts val="0"/>
                        </a:spcBef>
                        <a:spcAft>
                          <a:spcPts val="0"/>
                        </a:spcAft>
                      </a:pPr>
                      <a:r>
                        <a:rPr lang="en-US" sz="1500" b="1" kern="100">
                          <a:solidFill>
                            <a:schemeClr val="tx1">
                              <a:lumMod val="75000"/>
                              <a:lumOff val="25000"/>
                            </a:schemeClr>
                          </a:solidFill>
                          <a:effectLst/>
                          <a:latin typeface="+mn-lt"/>
                        </a:rPr>
                        <a:t>1</a:t>
                      </a:r>
                      <a:endParaRPr lang="en-US" sz="15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2.54 </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.05</a:t>
                      </a:r>
                    </a:p>
                  </a:txBody>
                  <a:tcPr marL="237577" marR="123540" marT="123540" marB="123540"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270 </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2.70e-4</a:t>
                      </a:r>
                    </a:p>
                  </a:txBody>
                  <a:tcPr marL="237577" marR="123540" marT="123540" marB="123540"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185</a:t>
                      </a:r>
                    </a:p>
                  </a:txBody>
                  <a:tcPr marL="237577" marR="123540" marT="123540" marB="123540"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891295801"/>
                  </a:ext>
                </a:extLst>
              </a:tr>
              <a:tr h="506832">
                <a:tc>
                  <a:txBody>
                    <a:bodyPr/>
                    <a:lstStyle/>
                    <a:p>
                      <a:pPr marL="0" marR="0" algn="ctr">
                        <a:spcBef>
                          <a:spcPts val="0"/>
                        </a:spcBef>
                        <a:spcAft>
                          <a:spcPts val="0"/>
                        </a:spcAft>
                      </a:pPr>
                      <a:r>
                        <a:rPr lang="en-US" sz="1500" b="1" kern="100">
                          <a:solidFill>
                            <a:schemeClr val="tx1">
                              <a:lumMod val="75000"/>
                              <a:lumOff val="25000"/>
                            </a:schemeClr>
                          </a:solidFill>
                          <a:effectLst/>
                          <a:latin typeface="+mn-lt"/>
                        </a:rPr>
                        <a:t>2</a:t>
                      </a:r>
                      <a:endParaRPr lang="en-US" sz="15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5.08</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.10</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347</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3.47e-4</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288</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00580240"/>
                  </a:ext>
                </a:extLst>
              </a:tr>
              <a:tr h="506832">
                <a:tc>
                  <a:txBody>
                    <a:bodyPr/>
                    <a:lstStyle/>
                    <a:p>
                      <a:pPr marL="0" marR="0" algn="ctr">
                        <a:spcBef>
                          <a:spcPts val="0"/>
                        </a:spcBef>
                        <a:spcAft>
                          <a:spcPts val="0"/>
                        </a:spcAft>
                      </a:pPr>
                      <a:r>
                        <a:rPr lang="en-US" sz="1500" b="1" kern="100">
                          <a:solidFill>
                            <a:schemeClr val="tx1">
                              <a:lumMod val="75000"/>
                              <a:lumOff val="25000"/>
                            </a:schemeClr>
                          </a:solidFill>
                          <a:effectLst/>
                          <a:latin typeface="+mn-lt"/>
                        </a:rPr>
                        <a:t>3</a:t>
                      </a:r>
                      <a:endParaRPr lang="en-US" sz="15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7.62</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.15</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566</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5.66e-4</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265</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4115527295"/>
                  </a:ext>
                </a:extLst>
              </a:tr>
              <a:tr h="506832">
                <a:tc>
                  <a:txBody>
                    <a:bodyPr/>
                    <a:lstStyle/>
                    <a:p>
                      <a:pPr marL="0" marR="0" algn="ctr">
                        <a:spcBef>
                          <a:spcPts val="0"/>
                        </a:spcBef>
                        <a:spcAft>
                          <a:spcPts val="0"/>
                        </a:spcAft>
                      </a:pPr>
                      <a:r>
                        <a:rPr lang="en-US" sz="1500" b="1" kern="100">
                          <a:solidFill>
                            <a:schemeClr val="tx1">
                              <a:lumMod val="75000"/>
                              <a:lumOff val="25000"/>
                            </a:schemeClr>
                          </a:solidFill>
                          <a:effectLst/>
                          <a:latin typeface="+mn-lt"/>
                        </a:rPr>
                        <a:t>4</a:t>
                      </a:r>
                      <a:endParaRPr lang="en-US" sz="15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10.16</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.20</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785</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7.85e-4</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254</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914470191"/>
                  </a:ext>
                </a:extLst>
              </a:tr>
              <a:tr h="506832">
                <a:tc>
                  <a:txBody>
                    <a:bodyPr/>
                    <a:lstStyle/>
                    <a:p>
                      <a:pPr marL="0" marR="0" algn="ctr">
                        <a:spcBef>
                          <a:spcPts val="0"/>
                        </a:spcBef>
                        <a:spcAft>
                          <a:spcPts val="0"/>
                        </a:spcAft>
                      </a:pPr>
                      <a:r>
                        <a:rPr lang="en-US" sz="1500" b="1" kern="100">
                          <a:solidFill>
                            <a:schemeClr val="tx1">
                              <a:lumMod val="75000"/>
                              <a:lumOff val="25000"/>
                            </a:schemeClr>
                          </a:solidFill>
                          <a:effectLst/>
                          <a:latin typeface="+mn-lt"/>
                        </a:rPr>
                        <a:t>5</a:t>
                      </a:r>
                      <a:endParaRPr lang="en-US" sz="1500" b="1"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15.24</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9050" cap="flat" cmpd="sng" algn="ctr">
                      <a:solidFill>
                        <a:srgbClr val="FFFFFF"/>
                      </a:solid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.30</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1000</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rPr>
                        <a:t>10.00e-4</a:t>
                      </a: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algn="ctr">
                        <a:spcBef>
                          <a:spcPts val="0"/>
                        </a:spcBef>
                        <a:spcAft>
                          <a:spcPts val="0"/>
                        </a:spcAft>
                      </a:pPr>
                      <a:r>
                        <a:rPr lang="en-US" sz="1500" kern="100">
                          <a:solidFill>
                            <a:schemeClr val="tx1">
                              <a:lumMod val="75000"/>
                              <a:lumOff val="25000"/>
                            </a:schemeClr>
                          </a:solidFill>
                          <a:effectLst/>
                          <a:latin typeface="+mn-lt"/>
                        </a:rPr>
                        <a:t> 300</a:t>
                      </a:r>
                      <a:endParaRPr lang="en-US" sz="1500" kern="100">
                        <a:solidFill>
                          <a:schemeClr val="tx1">
                            <a:lumMod val="75000"/>
                            <a:lumOff val="25000"/>
                          </a:schemeClr>
                        </a:solidFill>
                        <a:effectLst/>
                        <a:latin typeface="+mn-lt"/>
                        <a:ea typeface="SimSun" panose="02010600030101010101" pitchFamily="2" charset="-122"/>
                        <a:cs typeface="Lucida Sans" panose="020B0602030504020204" pitchFamily="34" charset="0"/>
                      </a:endParaRPr>
                    </a:p>
                  </a:txBody>
                  <a:tcPr marL="237577" marR="123540" marT="123540" marB="123540"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124161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17345" y="3146883"/>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endParaRPr lang="en-US" dirty="0"/>
              </a:p>
              <a:p>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815742" cy="71737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815742" cy="71737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365760"/>
          </a:xfrm>
          <a:prstGeom prst="rect">
            <a:avLst/>
          </a:prstGeom>
          <a:noFill/>
        </p:spPr>
        <p:txBody>
          <a:bodyPr wrap="square" rtlCol="0">
            <a:spAutoFit/>
          </a:bodyPr>
          <a:lstStyle/>
          <a:p>
            <a:pPr algn="ctr"/>
            <a:r>
              <a:rPr lang="en-US" dirty="0"/>
              <a:t>m/s</a:t>
            </a:r>
          </a:p>
        </p:txBody>
      </p:sp>
      <p:sp>
        <p:nvSpPr>
          <p:cNvPr id="12" name="TextBox 11">
            <a:extLst>
              <a:ext uri="{FF2B5EF4-FFF2-40B4-BE49-F238E27FC236}">
                <a16:creationId xmlns:a16="http://schemas.microsoft.com/office/drawing/2014/main" id="{C55874EC-A3B0-439C-ADEB-52723C07BA30}"/>
              </a:ext>
            </a:extLst>
          </p:cNvPr>
          <p:cNvSpPr txBox="1"/>
          <p:nvPr/>
        </p:nvSpPr>
        <p:spPr>
          <a:xfrm>
            <a:off x="3717914" y="3076816"/>
            <a:ext cx="1126390" cy="365760"/>
          </a:xfrm>
          <a:prstGeom prst="rect">
            <a:avLst/>
          </a:prstGeom>
          <a:noFill/>
        </p:spPr>
        <p:txBody>
          <a:bodyPr wrap="square" rtlCol="0">
            <a:spAutoFit/>
          </a:bodyPr>
          <a:lstStyle/>
          <a:p>
            <a:pPr algn="ctr"/>
            <a:r>
              <a:rPr lang="en-US" dirty="0"/>
              <a:t>m/s</a:t>
            </a:r>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365760"/>
          </a:xfrm>
          <a:prstGeom prst="rect">
            <a:avLst/>
          </a:prstGeom>
          <a:noFill/>
        </p:spPr>
        <p:txBody>
          <a:bodyPr wrap="square" rtlCol="0">
            <a:spAutoFit/>
          </a:bodyPr>
          <a:lstStyle/>
          <a:p>
            <a:pPr algn="ctr"/>
            <a:r>
              <a:rPr lang="en-US" dirty="0"/>
              <a:t>25%</a:t>
            </a:r>
          </a:p>
        </p:txBody>
      </p:sp>
      <p:sp>
        <p:nvSpPr>
          <p:cNvPr id="14" name="TextBox 13">
            <a:extLst>
              <a:ext uri="{FF2B5EF4-FFF2-40B4-BE49-F238E27FC236}">
                <a16:creationId xmlns:a16="http://schemas.microsoft.com/office/drawing/2014/main" id="{62CAD3F9-C187-4247-875C-34C36A9BEF0D}"/>
              </a:ext>
            </a:extLst>
          </p:cNvPr>
          <p:cNvSpPr txBox="1"/>
          <p:nvPr/>
        </p:nvSpPr>
        <p:spPr>
          <a:xfrm>
            <a:off x="2401170" y="3076816"/>
            <a:ext cx="1126390" cy="365760"/>
          </a:xfrm>
          <a:prstGeom prst="rect">
            <a:avLst/>
          </a:prstGeom>
          <a:noFill/>
        </p:spPr>
        <p:txBody>
          <a:bodyPr wrap="square" rtlCol="0">
            <a:spAutoFit/>
          </a:bodyPr>
          <a:lstStyle/>
          <a:p>
            <a:pPr algn="ctr"/>
            <a:r>
              <a:rPr lang="en-US" dirty="0"/>
              <a:t>258</a:t>
            </a:r>
          </a:p>
        </p:txBody>
      </p:sp>
    </p:spTree>
    <p:extLst>
      <p:ext uri="{BB962C8B-B14F-4D97-AF65-F5344CB8AC3E}">
        <p14:creationId xmlns:p14="http://schemas.microsoft.com/office/powerpoint/2010/main" val="258919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normAutofit lnSpcReduction="10000"/>
          </a:bodyPr>
          <a:lstStyle/>
          <a:p>
            <a:pPr lvl="0"/>
            <a:r>
              <a:rPr lang="en-US" dirty="0"/>
              <a:t>Discuss the results and comment on the source of errors. </a:t>
            </a:r>
          </a:p>
          <a:p>
            <a:pPr lvl="1"/>
            <a:r>
              <a:rPr lang="en-US" dirty="0"/>
              <a:t>Answer: I had the percentage because I didn’t multiply the distance by 2 for the round trip. I ran into issues with the percent difference and re-ran the numbers multiple times. I still don’t feel 100% right about the 25% difference and I’m confused how the Velocity can fluctuate down at greater distances and speeds and then also go back up.</a:t>
            </a:r>
          </a:p>
          <a:p>
            <a:pPr marL="457200" lvl="1" indent="0">
              <a:buNone/>
            </a:pPr>
            <a:endParaRPr lang="en-US" dirty="0"/>
          </a:p>
          <a:p>
            <a:pPr lvl="0"/>
            <a:r>
              <a:rPr lang="en-US" dirty="0"/>
              <a:t>What is the dependence of temperature, humidity, and atmospheric pressure on the speed of sound? How does it affect the results?</a:t>
            </a:r>
          </a:p>
          <a:p>
            <a:pPr lvl="1"/>
            <a:r>
              <a:rPr lang="en-US" dirty="0"/>
              <a:t>Answer: Pressure and humidity don’t have a huge effect on speed of sound. Heat is a form of kinetic energy just like </a:t>
            </a:r>
            <a:r>
              <a:rPr lang="en-US"/>
              <a:t>sound thus it </a:t>
            </a:r>
            <a:r>
              <a:rPr lang="en-US" dirty="0"/>
              <a:t>causes sound to travel faster.</a:t>
            </a:r>
          </a:p>
        </p:txBody>
      </p:sp>
    </p:spTree>
    <p:extLst>
      <p:ext uri="{BB962C8B-B14F-4D97-AF65-F5344CB8AC3E}">
        <p14:creationId xmlns:p14="http://schemas.microsoft.com/office/powerpoint/2010/main" val="54897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3D square and rectangle">
            <a:extLst>
              <a:ext uri="{FF2B5EF4-FFF2-40B4-BE49-F238E27FC236}">
                <a16:creationId xmlns:a16="http://schemas.microsoft.com/office/drawing/2014/main" id="{6670F040-2388-3C73-52F2-06CE130ABC3B}"/>
              </a:ext>
            </a:extLst>
          </p:cNvPr>
          <p:cNvPicPr>
            <a:picLocks noChangeAspect="1"/>
          </p:cNvPicPr>
          <p:nvPr/>
        </p:nvPicPr>
        <p:blipFill rotWithShape="1">
          <a:blip r:embed="rId2">
            <a:alphaModFix amt="40000"/>
          </a:blip>
          <a:srcRect t="10148" b="8331"/>
          <a:stretch/>
        </p:blipFill>
        <p:spPr>
          <a:xfrm>
            <a:off x="20" y="10"/>
            <a:ext cx="12191980" cy="6857990"/>
          </a:xfrm>
          <a:prstGeom prst="rect">
            <a:avLst/>
          </a:prstGeom>
        </p:spPr>
      </p:pic>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965200" y="965200"/>
            <a:ext cx="10261600" cy="3564869"/>
          </a:xfrm>
        </p:spPr>
        <p:txBody>
          <a:bodyPr>
            <a:normAutofit/>
          </a:bodyPr>
          <a:lstStyle/>
          <a:p>
            <a:pPr algn="l"/>
            <a:r>
              <a:rPr lang="en-US" sz="11500">
                <a:ln w="22225">
                  <a:solidFill>
                    <a:schemeClr val="tx1"/>
                  </a:solidFill>
                  <a:miter lim="800000"/>
                </a:ln>
                <a:noFill/>
              </a:rPr>
              <a:t>PHYS204 </a:t>
            </a:r>
            <a:br>
              <a:rPr lang="en-US" sz="11500">
                <a:ln w="22225">
                  <a:solidFill>
                    <a:schemeClr val="tx1"/>
                  </a:solidFill>
                  <a:miter lim="800000"/>
                </a:ln>
                <a:noFill/>
              </a:rPr>
            </a:br>
            <a:r>
              <a:rPr lang="en-US" sz="11500">
                <a:ln w="22225">
                  <a:solidFill>
                    <a:schemeClr val="tx1"/>
                  </a:solidFill>
                  <a:miter lim="800000"/>
                </a:ln>
                <a:noFill/>
              </a:rPr>
              <a:t>Project Part 3</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965200" y="4572002"/>
            <a:ext cx="10261600" cy="1202995"/>
          </a:xfrm>
        </p:spPr>
        <p:txBody>
          <a:bodyPr>
            <a:normAutofit/>
          </a:bodyPr>
          <a:lstStyle/>
          <a:p>
            <a:pPr algn="l"/>
            <a:r>
              <a:rPr lang="en-US" sz="3200"/>
              <a:t>Gravitational Acceleration of Free Falling Object</a:t>
            </a:r>
          </a:p>
        </p:txBody>
      </p:sp>
    </p:spTree>
    <p:extLst>
      <p:ext uri="{BB962C8B-B14F-4D97-AF65-F5344CB8AC3E}">
        <p14:creationId xmlns:p14="http://schemas.microsoft.com/office/powerpoint/2010/main" val="22736723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750558A-1CC8-4B19-9358-FEBE025B5F15}"/>
              </a:ext>
            </a:extLst>
          </p:cNvPr>
          <p:cNvPicPr>
            <a:picLocks noGrp="1" noChangeAspect="1"/>
          </p:cNvPicPr>
          <p:nvPr>
            <p:ph idx="1"/>
          </p:nvPr>
        </p:nvPicPr>
        <p:blipFill rotWithShape="1">
          <a:blip r:embed="rId2">
            <a:alphaModFix amt="60000"/>
            <a:extLst>
              <a:ext uri="{28A0092B-C50C-407E-A947-70E740481C1C}">
                <a14:useLocalDpi xmlns:a14="http://schemas.microsoft.com/office/drawing/2010/main" val="0"/>
              </a:ext>
            </a:extLst>
          </a:blip>
          <a:srcRect l="22429" r="36341"/>
          <a:stretch/>
        </p:blipFill>
        <p:spPr>
          <a:xfrm rot="5400000">
            <a:off x="2842901" y="-2479046"/>
            <a:ext cx="6499784" cy="11823637"/>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8200" y="525195"/>
            <a:ext cx="10165218" cy="2806506"/>
          </a:xfrm>
        </p:spPr>
        <p:txBody>
          <a:bodyPr vert="horz" lIns="91440" tIns="45720" rIns="91440" bIns="45720" rtlCol="0" anchor="b">
            <a:normAutofit/>
          </a:bodyPr>
          <a:lstStyle/>
          <a:p>
            <a:r>
              <a:rPr lang="en-US" sz="4000">
                <a:solidFill>
                  <a:srgbClr val="FFFFFF"/>
                </a:solidFill>
              </a:rPr>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8200" y="3526300"/>
            <a:ext cx="10165218" cy="2588458"/>
          </a:xfrm>
        </p:spPr>
        <p:txBody>
          <a:bodyPr vert="horz" lIns="91440" tIns="45720" rIns="91440" bIns="45720" rtlCol="0">
            <a:normAutofit/>
          </a:bodyPr>
          <a:lstStyle/>
          <a:p>
            <a:pPr lvl="0" indent="-228600">
              <a:buFont typeface="Arial" panose="020B0604020202020204" pitchFamily="34" charset="0"/>
              <a:buChar char="•"/>
            </a:pPr>
            <a:r>
              <a:rPr lang="en-US" sz="1700">
                <a:solidFill>
                  <a:srgbClr val="FFFFFF"/>
                </a:solidFill>
              </a:rPr>
              <a:t>Materials List: </a:t>
            </a:r>
          </a:p>
          <a:p>
            <a:pPr marL="285750" lvl="0" indent="-228600">
              <a:buFont typeface="Arial" panose="020B0604020202020204" pitchFamily="34" charset="0"/>
              <a:buChar char="•"/>
            </a:pPr>
            <a:r>
              <a:rPr lang="en-US" sz="1700">
                <a:solidFill>
                  <a:srgbClr val="FFFFFF"/>
                </a:solidFill>
              </a:rPr>
              <a:t>Mega 2560 Board</a:t>
            </a:r>
          </a:p>
          <a:p>
            <a:pPr marL="285750" lvl="0" indent="-228600">
              <a:buFont typeface="Arial" panose="020B0604020202020204" pitchFamily="34" charset="0"/>
              <a:buChar char="•"/>
            </a:pPr>
            <a:r>
              <a:rPr lang="en-US" sz="1700">
                <a:solidFill>
                  <a:srgbClr val="FFFFFF"/>
                </a:solidFill>
              </a:rPr>
              <a:t>Ultrasonic sensor HC-SR04</a:t>
            </a:r>
          </a:p>
          <a:p>
            <a:pPr marL="285750" lvl="0" indent="-228600">
              <a:buFont typeface="Arial" panose="020B0604020202020204" pitchFamily="34" charset="0"/>
              <a:buChar char="•"/>
            </a:pPr>
            <a:r>
              <a:rPr lang="en-US" sz="1700">
                <a:solidFill>
                  <a:srgbClr val="FFFFFF"/>
                </a:solidFill>
              </a:rPr>
              <a:t>Male to Male Wires</a:t>
            </a:r>
          </a:p>
          <a:p>
            <a:pPr marL="285750" lvl="0" indent="-228600">
              <a:buFont typeface="Arial" panose="020B0604020202020204" pitchFamily="34" charset="0"/>
              <a:buChar char="•"/>
            </a:pPr>
            <a:r>
              <a:rPr lang="en-US" sz="1700">
                <a:solidFill>
                  <a:srgbClr val="FFFFFF"/>
                </a:solidFill>
              </a:rPr>
              <a:t>Breadboard</a:t>
            </a:r>
          </a:p>
          <a:p>
            <a:pPr marL="285750" lvl="0" indent="-228600">
              <a:buFont typeface="Arial" panose="020B0604020202020204" pitchFamily="34" charset="0"/>
              <a:buChar char="•"/>
            </a:pPr>
            <a:r>
              <a:rPr lang="en-US" sz="1700">
                <a:solidFill>
                  <a:srgbClr val="FFFFFF"/>
                </a:solidFill>
              </a:rPr>
              <a:t>Object to undergo free fall motion</a:t>
            </a:r>
          </a:p>
          <a:p>
            <a:pPr indent="-228600">
              <a:buFont typeface="Arial" panose="020B0604020202020204" pitchFamily="34" charset="0"/>
              <a:buChar char="•"/>
            </a:pPr>
            <a:r>
              <a:rPr lang="en-US" sz="1700">
                <a:solidFill>
                  <a:srgbClr val="FFFFFF"/>
                </a:solidFill>
              </a:rPr>
              <a:t> </a:t>
            </a:r>
          </a:p>
          <a:p>
            <a:pPr indent="-228600">
              <a:buFont typeface="Arial" panose="020B0604020202020204" pitchFamily="34" charset="0"/>
              <a:buChar char="•"/>
            </a:pPr>
            <a:endParaRPr lang="en-US" sz="1700">
              <a:solidFill>
                <a:srgbClr val="FFFFFF"/>
              </a:solidFill>
            </a:endParaRPr>
          </a:p>
        </p:txBody>
      </p:sp>
    </p:spTree>
    <p:extLst>
      <p:ext uri="{BB962C8B-B14F-4D97-AF65-F5344CB8AC3E}">
        <p14:creationId xmlns:p14="http://schemas.microsoft.com/office/powerpoint/2010/main" val="155999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Serial Monitor (Screenshot)</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Include screenshot of raw data showing the start of the fall and end of the fall of one trial. </a:t>
            </a:r>
          </a:p>
          <a:p>
            <a:pPr indent="-228600">
              <a:buFont typeface="Arial" panose="020B0604020202020204" pitchFamily="34" charset="0"/>
              <a:buChar char="•"/>
            </a:pPr>
            <a:r>
              <a:rPr lang="en-US" sz="2000" b="1">
                <a:solidFill>
                  <a:schemeClr val="bg1"/>
                </a:solidFill>
              </a:rPr>
              <a:t>Must include your name displayed in the serial monitor. </a:t>
            </a:r>
          </a:p>
          <a:p>
            <a:pPr indent="-228600">
              <a:buFont typeface="Arial" panose="020B0604020202020204" pitchFamily="34" charset="0"/>
              <a:buChar char="•"/>
            </a:pPr>
            <a:r>
              <a:rPr lang="en-US" sz="2000" b="1">
                <a:solidFill>
                  <a:schemeClr val="bg1"/>
                </a:solidFill>
              </a:rPr>
              <a:t>Make sure “show timestamp” is NOT selected.  </a:t>
            </a:r>
          </a:p>
          <a:p>
            <a:pPr indent="-228600">
              <a:buFont typeface="Arial" panose="020B0604020202020204" pitchFamily="34" charset="0"/>
              <a:buChar char="•"/>
            </a:pPr>
            <a:endParaRPr lang="en-US" sz="2000" b="1">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able&#10;&#10;Description automatically generated">
            <a:extLst>
              <a:ext uri="{FF2B5EF4-FFF2-40B4-BE49-F238E27FC236}">
                <a16:creationId xmlns:a16="http://schemas.microsoft.com/office/drawing/2014/main" id="{E7C77B5C-7D13-4620-9C4C-41AACA0F47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5453" y="0"/>
            <a:ext cx="5654842" cy="6858000"/>
          </a:xfrm>
          <a:prstGeom prst="rect">
            <a:avLst/>
          </a:prstGeom>
        </p:spPr>
      </p:pic>
    </p:spTree>
    <p:extLst>
      <p:ext uri="{BB962C8B-B14F-4D97-AF65-F5344CB8AC3E}">
        <p14:creationId xmlns:p14="http://schemas.microsoft.com/office/powerpoint/2010/main" val="127863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Excel Table</a:t>
            </a:r>
            <a:br>
              <a:rPr lang="en-US" sz="3800">
                <a:solidFill>
                  <a:schemeClr val="bg1"/>
                </a:solidFill>
              </a:rPr>
            </a:br>
            <a:r>
              <a:rPr lang="en-US" sz="3800">
                <a:solidFill>
                  <a:schemeClr val="bg1"/>
                </a:solidFill>
              </a:rPr>
              <a:t>(Screenshot)</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Include all values in the Excel table for a single trial showing the fall distance in centimeters and meters as a function of time</a:t>
            </a:r>
          </a:p>
          <a:p>
            <a:pPr indent="-228600">
              <a:buFont typeface="Arial" panose="020B0604020202020204" pitchFamily="34" charset="0"/>
              <a:buChar char="•"/>
            </a:pPr>
            <a:endParaRPr lang="en-US" sz="200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able&#10;&#10;Description automatically generated with medium confidence">
            <a:extLst>
              <a:ext uri="{FF2B5EF4-FFF2-40B4-BE49-F238E27FC236}">
                <a16:creationId xmlns:a16="http://schemas.microsoft.com/office/drawing/2014/main" id="{B960883D-2223-4A58-AA77-D8322BBA97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373" r="1" b="19337"/>
          <a:stretch/>
        </p:blipFill>
        <p:spPr>
          <a:xfrm>
            <a:off x="6525453" y="10"/>
            <a:ext cx="5666547" cy="6857990"/>
          </a:xfrm>
          <a:prstGeom prst="rect">
            <a:avLst/>
          </a:prstGeom>
        </p:spPr>
      </p:pic>
    </p:spTree>
    <p:extLst>
      <p:ext uri="{BB962C8B-B14F-4D97-AF65-F5344CB8AC3E}">
        <p14:creationId xmlns:p14="http://schemas.microsoft.com/office/powerpoint/2010/main" val="1477227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Excel Graph</a:t>
            </a:r>
            <a:br>
              <a:rPr lang="en-US" sz="3600" kern="1200">
                <a:solidFill>
                  <a:schemeClr val="bg1"/>
                </a:solidFill>
                <a:latin typeface="+mj-lt"/>
                <a:ea typeface="+mj-ea"/>
                <a:cs typeface="+mj-cs"/>
              </a:rPr>
            </a:br>
            <a:r>
              <a:rPr lang="en-US" sz="3600" kern="1200">
                <a:solidFill>
                  <a:schemeClr val="bg1"/>
                </a:solidFill>
                <a:latin typeface="+mj-lt"/>
                <a:ea typeface="+mj-ea"/>
                <a:cs typeface="+mj-cs"/>
              </a:rPr>
              <a:t>(Screenshot)</a:t>
            </a:r>
          </a:p>
        </p:txBody>
      </p:sp>
      <p:cxnSp>
        <p:nvCxnSpPr>
          <p:cNvPr id="20"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Include Excel graph for a single trial showing the fall distance as a function of time. </a:t>
            </a:r>
          </a:p>
          <a:p>
            <a:pPr indent="-228600">
              <a:buFont typeface="Arial" panose="020B0604020202020204" pitchFamily="34" charset="0"/>
              <a:buChar char="•"/>
            </a:pPr>
            <a:r>
              <a:rPr lang="en-US" sz="2000" b="1">
                <a:solidFill>
                  <a:schemeClr val="bg1"/>
                </a:solidFill>
              </a:rPr>
              <a:t>Must include equation for curve fitting. </a:t>
            </a:r>
          </a:p>
          <a:p>
            <a:pPr indent="-228600">
              <a:buFont typeface="Arial" panose="020B0604020202020204" pitchFamily="34" charset="0"/>
              <a:buChar char="•"/>
            </a:pPr>
            <a:endParaRPr lang="en-US" sz="2000">
              <a:solidFill>
                <a:schemeClr val="bg1"/>
              </a:solidFill>
            </a:endParaRPr>
          </a:p>
        </p:txBody>
      </p:sp>
      <p:pic>
        <p:nvPicPr>
          <p:cNvPr id="6" name="Content Placeholder 5" descr="Chart&#10;&#10;Description automatically generated">
            <a:extLst>
              <a:ext uri="{FF2B5EF4-FFF2-40B4-BE49-F238E27FC236}">
                <a16:creationId xmlns:a16="http://schemas.microsoft.com/office/drawing/2014/main" id="{9C7641F9-A2E5-4050-B76A-A6BAAC1073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0716" y="1226731"/>
            <a:ext cx="6596652" cy="4249088"/>
          </a:xfrm>
          <a:prstGeom prst="rect">
            <a:avLst/>
          </a:prstGeom>
        </p:spPr>
      </p:pic>
    </p:spTree>
    <p:extLst>
      <p:ext uri="{BB962C8B-B14F-4D97-AF65-F5344CB8AC3E}">
        <p14:creationId xmlns:p14="http://schemas.microsoft.com/office/powerpoint/2010/main" val="417791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5" name="Picture 4" descr="Formulae written on a blackboard">
            <a:extLst>
              <a:ext uri="{FF2B5EF4-FFF2-40B4-BE49-F238E27FC236}">
                <a16:creationId xmlns:a16="http://schemas.microsoft.com/office/drawing/2014/main" id="{BEF3776F-BE75-BBD7-6737-25A8DADB26E4}"/>
              </a:ext>
            </a:extLst>
          </p:cNvPr>
          <p:cNvPicPr>
            <a:picLocks noChangeAspect="1"/>
          </p:cNvPicPr>
          <p:nvPr/>
        </p:nvPicPr>
        <p:blipFill rotWithShape="1">
          <a:blip r:embed="rId2"/>
          <a:srcRect t="15730"/>
          <a:stretch/>
        </p:blipFill>
        <p:spPr>
          <a:xfrm>
            <a:off x="20" y="10"/>
            <a:ext cx="12191979" cy="6857989"/>
          </a:xfrm>
          <a:prstGeom prst="rect">
            <a:avLst/>
          </a:prstGeom>
        </p:spPr>
      </p:pic>
      <p:sp>
        <p:nvSpPr>
          <p:cNvPr id="2" name="Title 1">
            <a:extLst>
              <a:ext uri="{FF2B5EF4-FFF2-40B4-BE49-F238E27FC236}">
                <a16:creationId xmlns:a16="http://schemas.microsoft.com/office/drawing/2014/main" id="{55887138-6A73-4AA1-9529-E1FAADBF42EA}"/>
              </a:ext>
            </a:extLst>
          </p:cNvPr>
          <p:cNvSpPr>
            <a:spLocks noGrp="1"/>
          </p:cNvSpPr>
          <p:nvPr>
            <p:ph type="title"/>
          </p:nvPr>
        </p:nvSpPr>
        <p:spPr>
          <a:xfrm>
            <a:off x="1121730" y="442759"/>
            <a:ext cx="9076329" cy="1064277"/>
          </a:xfrm>
        </p:spPr>
        <p:txBody>
          <a:bodyPr vert="horz" lIns="91440" tIns="45720" rIns="91440" bIns="45720" rtlCol="0" anchor="b">
            <a:normAutofit/>
          </a:bodyPr>
          <a:lstStyle/>
          <a:p>
            <a:pPr algn="ctr"/>
            <a:r>
              <a:rPr lang="en-US" dirty="0">
                <a:solidFill>
                  <a:srgbClr val="FFFF00"/>
                </a:solidFill>
              </a:rPr>
              <a:t>Introduction </a:t>
            </a:r>
          </a:p>
        </p:txBody>
      </p:sp>
      <p:graphicFrame>
        <p:nvGraphicFramePr>
          <p:cNvPr id="27" name="Content Placeholder 3">
            <a:extLst>
              <a:ext uri="{FF2B5EF4-FFF2-40B4-BE49-F238E27FC236}">
                <a16:creationId xmlns:a16="http://schemas.microsoft.com/office/drawing/2014/main" id="{C6722FB4-CC53-E37F-2D43-1DB4E5454B8A}"/>
              </a:ext>
            </a:extLst>
          </p:cNvPr>
          <p:cNvGraphicFramePr>
            <a:graphicFrameLocks noGrp="1"/>
          </p:cNvGraphicFramePr>
          <p:nvPr>
            <p:ph idx="1"/>
          </p:nvPr>
        </p:nvGraphicFramePr>
        <p:xfrm>
          <a:off x="1121730" y="1603922"/>
          <a:ext cx="9076329" cy="3650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652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Data Collection</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extLst>
              <p:ext uri="{D42A27DB-BD31-4B8C-83A1-F6EECF244321}">
                <p14:modId xmlns:p14="http://schemas.microsoft.com/office/powerpoint/2010/main" val="4220300291"/>
              </p:ext>
            </p:extLst>
          </p:nvPr>
        </p:nvGraphicFramePr>
        <p:xfrm>
          <a:off x="325480" y="2522195"/>
          <a:ext cx="11485940" cy="3973068"/>
        </p:xfrm>
        <a:graphic>
          <a:graphicData uri="http://schemas.openxmlformats.org/drawingml/2006/table">
            <a:tbl>
              <a:tblPr firstRow="1" firstCol="1" bandRow="1">
                <a:tableStyleId>{5C22544A-7EE6-4342-B048-85BDC9FD1C3A}</a:tableStyleId>
              </a:tblPr>
              <a:tblGrid>
                <a:gridCol w="2061012">
                  <a:extLst>
                    <a:ext uri="{9D8B030D-6E8A-4147-A177-3AD203B41FA5}">
                      <a16:colId xmlns:a16="http://schemas.microsoft.com/office/drawing/2014/main" val="2680175028"/>
                    </a:ext>
                  </a:extLst>
                </a:gridCol>
                <a:gridCol w="4712464">
                  <a:extLst>
                    <a:ext uri="{9D8B030D-6E8A-4147-A177-3AD203B41FA5}">
                      <a16:colId xmlns:a16="http://schemas.microsoft.com/office/drawing/2014/main" val="1075304185"/>
                    </a:ext>
                  </a:extLst>
                </a:gridCol>
                <a:gridCol w="4712464">
                  <a:extLst>
                    <a:ext uri="{9D8B030D-6E8A-4147-A177-3AD203B41FA5}">
                      <a16:colId xmlns:a16="http://schemas.microsoft.com/office/drawing/2014/main" val="650233730"/>
                    </a:ext>
                  </a:extLst>
                </a:gridCol>
              </a:tblGrid>
              <a:tr h="1081278">
                <a:tc>
                  <a:txBody>
                    <a:bodyPr/>
                    <a:lstStyle/>
                    <a:p>
                      <a:pPr marL="0" marR="0" algn="ctr">
                        <a:spcBef>
                          <a:spcPts val="0"/>
                        </a:spcBef>
                        <a:spcAft>
                          <a:spcPts val="0"/>
                        </a:spcAft>
                      </a:pPr>
                      <a:r>
                        <a:rPr lang="en-US" sz="3300" kern="100">
                          <a:effectLst/>
                        </a:rPr>
                        <a:t>Trial</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kern="100">
                          <a:effectLst/>
                        </a:rPr>
                        <a:t>x</a:t>
                      </a:r>
                      <a:r>
                        <a:rPr lang="en-US" sz="3300" kern="100" baseline="30000">
                          <a:effectLst/>
                        </a:rPr>
                        <a:t>2   </a:t>
                      </a:r>
                      <a:r>
                        <a:rPr lang="en-US" sz="3300" kern="100">
                          <a:effectLst/>
                        </a:rPr>
                        <a:t>coefficient value </a:t>
                      </a:r>
                      <a:br>
                        <a:rPr lang="en-US" sz="3300" kern="100">
                          <a:effectLst/>
                        </a:rPr>
                      </a:br>
                      <a:r>
                        <a:rPr lang="en-US" sz="3300" kern="100">
                          <a:effectLst/>
                        </a:rPr>
                        <a:t>from curve fitting</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kern="100">
                          <a:effectLst/>
                        </a:rPr>
                        <a:t>Acceleration (m/s</a:t>
                      </a:r>
                      <a:r>
                        <a:rPr lang="en-US" sz="3300" kern="100" baseline="30000">
                          <a:effectLst/>
                        </a:rPr>
                        <a:t>2</a:t>
                      </a:r>
                      <a:r>
                        <a:rPr lang="en-US" sz="3300" kern="100">
                          <a:effectLst/>
                        </a:rPr>
                        <a:t>) </a:t>
                      </a:r>
                      <a:br>
                        <a:rPr lang="en-US" sz="3300" kern="100">
                          <a:effectLst/>
                        </a:rPr>
                      </a:br>
                      <a:r>
                        <a:rPr lang="en-US" sz="3300" kern="100">
                          <a:effectLst/>
                        </a:rPr>
                        <a:t>= 2* (x</a:t>
                      </a:r>
                      <a:r>
                        <a:rPr lang="en-US" sz="3300" kern="100" baseline="30000">
                          <a:effectLst/>
                        </a:rPr>
                        <a:t>2  </a:t>
                      </a:r>
                      <a:r>
                        <a:rPr lang="en-US" sz="3300" kern="100">
                          <a:effectLst/>
                        </a:rPr>
                        <a:t>coefficient) </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2156371964"/>
                  </a:ext>
                </a:extLst>
              </a:tr>
              <a:tr h="578358">
                <a:tc>
                  <a:txBody>
                    <a:bodyPr/>
                    <a:lstStyle/>
                    <a:p>
                      <a:pPr marL="0" marR="0" algn="ctr">
                        <a:spcBef>
                          <a:spcPts val="0"/>
                        </a:spcBef>
                        <a:spcAft>
                          <a:spcPts val="0"/>
                        </a:spcAft>
                      </a:pPr>
                      <a:r>
                        <a:rPr lang="en-US" sz="3300" kern="100">
                          <a:effectLst/>
                        </a:rPr>
                        <a:t>1</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algn="ctr">
                        <a:spcBef>
                          <a:spcPts val="0"/>
                        </a:spcBef>
                        <a:spcAft>
                          <a:spcPts val="0"/>
                        </a:spcAft>
                      </a:pPr>
                      <a:r>
                        <a:rPr lang="en-US" sz="3300" kern="100">
                          <a:effectLst/>
                          <a:latin typeface="Liberation Serif"/>
                          <a:ea typeface="SimSun" panose="02010600030101010101" pitchFamily="2" charset="-122"/>
                          <a:cs typeface="Lucida Sans" panose="020B0602030504020204" pitchFamily="34" charset="0"/>
                        </a:rPr>
                        <a:t>5.50</a:t>
                      </a:r>
                    </a:p>
                  </a:txBody>
                  <a:tcPr marL="141446" marR="141446" marT="0" marB="0" anchor="ctr"/>
                </a:tc>
                <a:tc>
                  <a:txBody>
                    <a:bodyPr/>
                    <a:lstStyle/>
                    <a:p>
                      <a:pPr marL="0" marR="0" algn="ctr">
                        <a:spcBef>
                          <a:spcPts val="0"/>
                        </a:spcBef>
                        <a:spcAft>
                          <a:spcPts val="0"/>
                        </a:spcAft>
                      </a:pPr>
                      <a:r>
                        <a:rPr lang="en-US" sz="3300" kern="100">
                          <a:effectLst/>
                        </a:rPr>
                        <a:t>11  m/s</a:t>
                      </a:r>
                      <a:r>
                        <a:rPr lang="en-US" sz="3300" kern="100" baseline="300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3891295801"/>
                  </a:ext>
                </a:extLst>
              </a:tr>
              <a:tr h="578358">
                <a:tc>
                  <a:txBody>
                    <a:bodyPr/>
                    <a:lstStyle/>
                    <a:p>
                      <a:pPr marL="0" marR="0" algn="ctr">
                        <a:spcBef>
                          <a:spcPts val="0"/>
                        </a:spcBef>
                        <a:spcAft>
                          <a:spcPts val="0"/>
                        </a:spcAft>
                      </a:pPr>
                      <a:r>
                        <a:rPr lang="en-US" sz="3300" kern="1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algn="ctr">
                        <a:spcBef>
                          <a:spcPts val="0"/>
                        </a:spcBef>
                        <a:spcAft>
                          <a:spcPts val="0"/>
                        </a:spcAft>
                      </a:pPr>
                      <a:r>
                        <a:rPr lang="en-US" sz="3300" kern="100">
                          <a:effectLst/>
                          <a:latin typeface="Liberation Serif"/>
                          <a:ea typeface="SimSun" panose="02010600030101010101" pitchFamily="2" charset="-122"/>
                          <a:cs typeface="Lucida Sans" panose="020B0602030504020204" pitchFamily="34" charset="0"/>
                        </a:rPr>
                        <a:t>3.98</a:t>
                      </a:r>
                    </a:p>
                  </a:txBody>
                  <a:tcPr marL="141446" marR="141446" marT="0" marB="0" anchor="ctr"/>
                </a:tc>
                <a:tc>
                  <a:txBody>
                    <a:bodyPr/>
                    <a:lstStyle/>
                    <a:p>
                      <a:pPr marL="0" marR="0" algn="ctr">
                        <a:spcBef>
                          <a:spcPts val="0"/>
                        </a:spcBef>
                        <a:spcAft>
                          <a:spcPts val="0"/>
                        </a:spcAft>
                      </a:pPr>
                      <a:r>
                        <a:rPr lang="en-US" sz="3300" kern="100">
                          <a:effectLst/>
                        </a:rPr>
                        <a:t>7.96  m/s</a:t>
                      </a:r>
                      <a:r>
                        <a:rPr lang="en-US" sz="3300" kern="100" baseline="300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3100580240"/>
                  </a:ext>
                </a:extLst>
              </a:tr>
              <a:tr h="578358">
                <a:tc>
                  <a:txBody>
                    <a:bodyPr/>
                    <a:lstStyle/>
                    <a:p>
                      <a:pPr marL="0" marR="0" algn="ctr">
                        <a:spcBef>
                          <a:spcPts val="0"/>
                        </a:spcBef>
                        <a:spcAft>
                          <a:spcPts val="0"/>
                        </a:spcAft>
                      </a:pPr>
                      <a:r>
                        <a:rPr lang="en-US" sz="3300" kern="100">
                          <a:effectLst/>
                        </a:rPr>
                        <a:t>3</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algn="ctr">
                        <a:spcBef>
                          <a:spcPts val="0"/>
                        </a:spcBef>
                        <a:spcAft>
                          <a:spcPts val="0"/>
                        </a:spcAft>
                      </a:pPr>
                      <a:r>
                        <a:rPr lang="en-US" sz="3300" kern="100">
                          <a:effectLst/>
                          <a:latin typeface="Liberation Serif"/>
                          <a:ea typeface="SimSun" panose="02010600030101010101" pitchFamily="2" charset="-122"/>
                          <a:cs typeface="Lucida Sans" panose="020B0602030504020204" pitchFamily="34" charset="0"/>
                        </a:rPr>
                        <a:t>3.40</a:t>
                      </a:r>
                    </a:p>
                  </a:txBody>
                  <a:tcPr marL="141446" marR="141446" marT="0" marB="0" anchor="ctr"/>
                </a:tc>
                <a:tc>
                  <a:txBody>
                    <a:bodyPr/>
                    <a:lstStyle/>
                    <a:p>
                      <a:pPr marL="0" marR="0" algn="ctr">
                        <a:spcBef>
                          <a:spcPts val="0"/>
                        </a:spcBef>
                        <a:spcAft>
                          <a:spcPts val="0"/>
                        </a:spcAft>
                      </a:pPr>
                      <a:r>
                        <a:rPr lang="en-US" sz="3300" kern="100">
                          <a:effectLst/>
                        </a:rPr>
                        <a:t>6.80  m/s</a:t>
                      </a:r>
                      <a:r>
                        <a:rPr lang="en-US" sz="3300" kern="100" baseline="300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4115527295"/>
                  </a:ext>
                </a:extLst>
              </a:tr>
              <a:tr h="578358">
                <a:tc>
                  <a:txBody>
                    <a:bodyPr/>
                    <a:lstStyle/>
                    <a:p>
                      <a:pPr marL="0" marR="0" algn="ctr">
                        <a:spcBef>
                          <a:spcPts val="0"/>
                        </a:spcBef>
                        <a:spcAft>
                          <a:spcPts val="0"/>
                        </a:spcAft>
                      </a:pPr>
                      <a:r>
                        <a:rPr lang="en-US" sz="3300" kern="100">
                          <a:effectLst/>
                        </a:rPr>
                        <a:t>4</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algn="ctr">
                        <a:spcBef>
                          <a:spcPts val="0"/>
                        </a:spcBef>
                        <a:spcAft>
                          <a:spcPts val="0"/>
                        </a:spcAft>
                      </a:pPr>
                      <a:r>
                        <a:rPr lang="en-US" sz="3300" kern="100">
                          <a:effectLst/>
                          <a:latin typeface="Liberation Serif"/>
                          <a:ea typeface="SimSun" panose="02010600030101010101" pitchFamily="2" charset="-122"/>
                          <a:cs typeface="Lucida Sans" panose="020B0602030504020204" pitchFamily="34" charset="0"/>
                        </a:rPr>
                        <a:t>4.51</a:t>
                      </a:r>
                    </a:p>
                  </a:txBody>
                  <a:tcPr marL="141446" marR="141446" marT="0" marB="0" anchor="ctr"/>
                </a:tc>
                <a:tc>
                  <a:txBody>
                    <a:bodyPr/>
                    <a:lstStyle/>
                    <a:p>
                      <a:pPr marL="0" marR="0" algn="ctr">
                        <a:spcBef>
                          <a:spcPts val="0"/>
                        </a:spcBef>
                        <a:spcAft>
                          <a:spcPts val="0"/>
                        </a:spcAft>
                      </a:pPr>
                      <a:r>
                        <a:rPr lang="en-US" sz="3300" kern="100">
                          <a:effectLst/>
                        </a:rPr>
                        <a:t>9.02  m/s</a:t>
                      </a:r>
                      <a:r>
                        <a:rPr lang="en-US" sz="3300" kern="100" baseline="300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914470191"/>
                  </a:ext>
                </a:extLst>
              </a:tr>
              <a:tr h="578358">
                <a:tc>
                  <a:txBody>
                    <a:bodyPr/>
                    <a:lstStyle/>
                    <a:p>
                      <a:pPr marL="0" marR="0" algn="ctr">
                        <a:spcBef>
                          <a:spcPts val="0"/>
                        </a:spcBef>
                        <a:spcAft>
                          <a:spcPts val="0"/>
                        </a:spcAft>
                      </a:pPr>
                      <a:r>
                        <a:rPr lang="en-US" sz="3300" kern="100">
                          <a:effectLst/>
                        </a:rPr>
                        <a:t>5</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tc>
                  <a:txBody>
                    <a:bodyPr/>
                    <a:lstStyle/>
                    <a:p>
                      <a:pPr marL="0" marR="0" algn="ctr">
                        <a:spcBef>
                          <a:spcPts val="0"/>
                        </a:spcBef>
                        <a:spcAft>
                          <a:spcPts val="0"/>
                        </a:spcAft>
                      </a:pPr>
                      <a:r>
                        <a:rPr lang="en-US" sz="3300" kern="100">
                          <a:effectLst/>
                          <a:latin typeface="Liberation Serif"/>
                          <a:ea typeface="SimSun" panose="02010600030101010101" pitchFamily="2" charset="-122"/>
                          <a:cs typeface="Lucida Sans" panose="020B0602030504020204" pitchFamily="34" charset="0"/>
                        </a:rPr>
                        <a:t>3.34</a:t>
                      </a:r>
                    </a:p>
                  </a:txBody>
                  <a:tcPr marL="141446" marR="141446" marT="0" marB="0" anchor="ctr"/>
                </a:tc>
                <a:tc>
                  <a:txBody>
                    <a:bodyPr/>
                    <a:lstStyle/>
                    <a:p>
                      <a:pPr marL="0" marR="0" algn="ctr">
                        <a:spcBef>
                          <a:spcPts val="0"/>
                        </a:spcBef>
                        <a:spcAft>
                          <a:spcPts val="0"/>
                        </a:spcAft>
                      </a:pPr>
                      <a:r>
                        <a:rPr lang="en-US" sz="3300" kern="100">
                          <a:effectLst/>
                        </a:rPr>
                        <a:t>6.68  m/s</a:t>
                      </a:r>
                      <a:r>
                        <a:rPr lang="en-US" sz="3300" kern="100" baseline="30000">
                          <a:effectLst/>
                        </a:rPr>
                        <a:t>2</a:t>
                      </a:r>
                      <a:endParaRPr lang="en-US" sz="3300" kern="100">
                        <a:effectLst/>
                        <a:latin typeface="Liberation Serif"/>
                        <a:ea typeface="SimSun" panose="02010600030101010101" pitchFamily="2" charset="-122"/>
                        <a:cs typeface="Lucida Sans" panose="020B0602030504020204" pitchFamily="34" charset="0"/>
                      </a:endParaRPr>
                    </a:p>
                  </a:txBody>
                  <a:tcPr marL="141446" marR="141446"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274854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249944"/>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acceleration from table </a:t>
                </a:r>
              </a:p>
              <a:p>
                <a:endParaRPr lang="en-US" dirty="0"/>
              </a:p>
              <a:p>
                <a:endParaRPr lang="en-US" dirty="0"/>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282006" cy="71917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282006" cy="719171"/>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1B28AE2-0C8D-4AA2-BAF6-9A7418D65F87}"/>
              </a:ext>
            </a:extLst>
          </p:cNvPr>
          <p:cNvSpPr txBox="1"/>
          <p:nvPr/>
        </p:nvSpPr>
        <p:spPr>
          <a:xfrm>
            <a:off x="3717914" y="3047425"/>
            <a:ext cx="1126390" cy="365760"/>
          </a:xfrm>
          <a:prstGeom prst="rect">
            <a:avLst/>
          </a:prstGeom>
          <a:noFill/>
        </p:spPr>
        <p:txBody>
          <a:bodyPr wrap="square" rtlCol="0">
            <a:spAutoFit/>
          </a:bodyPr>
          <a:lstStyle/>
          <a:p>
            <a:pPr algn="ctr"/>
            <a:r>
              <a:rPr lang="en-US" sz="1800" kern="100">
                <a:effectLst/>
              </a:rPr>
              <a:t>m/s</a:t>
            </a:r>
            <a:r>
              <a:rPr lang="en-US" sz="1800" kern="100" baseline="30000">
                <a:effectLst/>
              </a:rPr>
              <a:t>2</a:t>
            </a:r>
            <a:endParaRPr lang="en-US" dirty="0"/>
          </a:p>
        </p:txBody>
      </p:sp>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365760"/>
          </a:xfrm>
          <a:prstGeom prst="rect">
            <a:avLst/>
          </a:prstGeom>
          <a:noFill/>
        </p:spPr>
        <p:txBody>
          <a:bodyPr wrap="square" rtlCol="0">
            <a:spAutoFit/>
          </a:bodyPr>
          <a:lstStyle/>
          <a:p>
            <a:pPr algn="ctr"/>
            <a:r>
              <a:rPr lang="en-US" dirty="0"/>
              <a:t>15.4%</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717914" y="5179877"/>
            <a:ext cx="1126390" cy="365760"/>
          </a:xfrm>
          <a:prstGeom prst="rect">
            <a:avLst/>
          </a:prstGeom>
          <a:noFill/>
        </p:spPr>
        <p:txBody>
          <a:bodyPr wrap="square" rtlCol="0">
            <a:spAutoFit/>
          </a:bodyPr>
          <a:lstStyle/>
          <a:p>
            <a:pPr algn="ctr"/>
            <a:r>
              <a:rPr lang="en-US" sz="1800" kern="100">
                <a:effectLst/>
              </a:rPr>
              <a:t>m/s</a:t>
            </a:r>
            <a:r>
              <a:rPr lang="en-US" sz="1800" kern="100" baseline="30000">
                <a:effectLst/>
              </a:rPr>
              <a:t>2</a:t>
            </a:r>
            <a:endParaRPr lang="en-US" dirty="0"/>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365760"/>
          </a:xfrm>
          <a:prstGeom prst="rect">
            <a:avLst/>
          </a:prstGeom>
          <a:noFill/>
        </p:spPr>
        <p:txBody>
          <a:bodyPr wrap="square" rtlCol="0">
            <a:spAutoFit/>
          </a:bodyPr>
          <a:lstStyle/>
          <a:p>
            <a:pPr algn="ctr"/>
            <a:r>
              <a:rPr lang="en-US" dirty="0"/>
              <a:t>8.29</a:t>
            </a:r>
          </a:p>
        </p:txBody>
      </p:sp>
    </p:spTree>
    <p:extLst>
      <p:ext uri="{BB962C8B-B14F-4D97-AF65-F5344CB8AC3E}">
        <p14:creationId xmlns:p14="http://schemas.microsoft.com/office/powerpoint/2010/main" val="176402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014141" y="1450655"/>
            <a:ext cx="3932030" cy="3956690"/>
          </a:xfrm>
        </p:spPr>
        <p:txBody>
          <a:bodyPr anchor="ctr">
            <a:normAutofit/>
          </a:bodyPr>
          <a:lstStyle/>
          <a:p>
            <a:r>
              <a:rPr lang="en-US" sz="5600">
                <a:solidFill>
                  <a:schemeClr val="bg1"/>
                </a:solidFill>
              </a:rPr>
              <a:t>Conclusions</a:t>
            </a:r>
          </a:p>
        </p:txBody>
      </p:sp>
      <p:cxnSp>
        <p:nvCxnSpPr>
          <p:cNvPr id="14" name="Straight Connector 13">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6096000" y="1108061"/>
            <a:ext cx="5008901" cy="4571972"/>
          </a:xfrm>
        </p:spPr>
        <p:txBody>
          <a:bodyPr anchor="ctr">
            <a:normAutofit/>
          </a:bodyPr>
          <a:lstStyle/>
          <a:p>
            <a:pPr lvl="0"/>
            <a:r>
              <a:rPr lang="en-US" sz="2000">
                <a:solidFill>
                  <a:schemeClr val="bg1"/>
                </a:solidFill>
              </a:rPr>
              <a:t>Discuss the results and comment on the source of errors. </a:t>
            </a:r>
          </a:p>
          <a:p>
            <a:pPr lvl="1"/>
            <a:r>
              <a:rPr lang="en-US" sz="2000">
                <a:solidFill>
                  <a:schemeClr val="bg1"/>
                </a:solidFill>
              </a:rPr>
              <a:t>Answer: Didn’t really have any errors. Hardest part was the trials and getting a clear reading.</a:t>
            </a:r>
          </a:p>
          <a:p>
            <a:pPr marL="457200" lvl="1" indent="0">
              <a:buNone/>
            </a:pPr>
            <a:endParaRPr lang="en-US" sz="2000">
              <a:solidFill>
                <a:schemeClr val="bg1"/>
              </a:solidFill>
            </a:endParaRPr>
          </a:p>
          <a:p>
            <a:pPr lvl="0"/>
            <a:r>
              <a:rPr lang="en-US" sz="2000">
                <a:solidFill>
                  <a:schemeClr val="bg1"/>
                </a:solidFill>
              </a:rPr>
              <a:t>How much variation is there from trial to trial? What does this indicate about the uncertainty of the result?</a:t>
            </a:r>
          </a:p>
          <a:p>
            <a:pPr lvl="1"/>
            <a:r>
              <a:rPr lang="en-US" sz="2000">
                <a:solidFill>
                  <a:schemeClr val="bg1"/>
                </a:solidFill>
              </a:rPr>
              <a:t>Answer: Wide range of variation at about 15.4% Such variations could deem tests and trials unreliable as its quite the deviation. </a:t>
            </a:r>
          </a:p>
        </p:txBody>
      </p:sp>
    </p:spTree>
    <p:extLst>
      <p:ext uri="{BB962C8B-B14F-4D97-AF65-F5344CB8AC3E}">
        <p14:creationId xmlns:p14="http://schemas.microsoft.com/office/powerpoint/2010/main" val="295975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241C323-5507-FBA0-C013-8CFB7A629C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PHYS204</a:t>
            </a:r>
            <a:br>
              <a:rPr lang="en-US" sz="5200">
                <a:solidFill>
                  <a:srgbClr val="FFFFFF"/>
                </a:solidFill>
              </a:rPr>
            </a:br>
            <a:r>
              <a:rPr lang="en-US" sz="5200">
                <a:solidFill>
                  <a:srgbClr val="FFFFFF"/>
                </a:solidFill>
              </a:rPr>
              <a:t>Project Part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Conservation of Energy of Free Falling Object</a:t>
            </a:r>
          </a:p>
        </p:txBody>
      </p:sp>
    </p:spTree>
    <p:extLst>
      <p:ext uri="{BB962C8B-B14F-4D97-AF65-F5344CB8AC3E}">
        <p14:creationId xmlns:p14="http://schemas.microsoft.com/office/powerpoint/2010/main" val="7467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020467" y="1397120"/>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Excel Table</a:t>
            </a:r>
            <a:br>
              <a:rPr lang="en-US" sz="3800" kern="1200">
                <a:solidFill>
                  <a:schemeClr val="bg1"/>
                </a:solidFill>
                <a:latin typeface="+mj-lt"/>
                <a:ea typeface="+mj-ea"/>
                <a:cs typeface="+mj-cs"/>
              </a:rPr>
            </a:br>
            <a:r>
              <a:rPr lang="en-US" sz="3800" kern="1200">
                <a:solidFill>
                  <a:schemeClr val="bg1"/>
                </a:solidFill>
                <a:latin typeface="+mj-lt"/>
                <a:ea typeface="+mj-ea"/>
                <a:cs typeface="+mj-cs"/>
              </a:rPr>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1020467" y="2891752"/>
            <a:ext cx="4707671" cy="2334517"/>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Include all values in the Excel table for a single trial showing the fall distance in centimeters and meters as a function of time with the values generated for kinetic energy K, potential energy U, and total mechanical energy E. </a:t>
            </a:r>
          </a:p>
        </p:txBody>
      </p:sp>
      <p:pic>
        <p:nvPicPr>
          <p:cNvPr id="10" name="Content Placeholder 9" descr="Table&#10;&#10;Description automatically generated">
            <a:extLst>
              <a:ext uri="{FF2B5EF4-FFF2-40B4-BE49-F238E27FC236}">
                <a16:creationId xmlns:a16="http://schemas.microsoft.com/office/drawing/2014/main" id="{C94287FF-FA5B-40EC-9DEE-BA9E00735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6871" y="1374892"/>
            <a:ext cx="6042668" cy="3695324"/>
          </a:xfrm>
          <a:prstGeom prst="rect">
            <a:avLst/>
          </a:prstGeom>
        </p:spPr>
      </p:pic>
      <p:sp>
        <p:nvSpPr>
          <p:cNvPr id="24" name="Rectangle 2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00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888630" y="4760132"/>
            <a:ext cx="5093596" cy="1777829"/>
          </a:xfrm>
        </p:spPr>
        <p:txBody>
          <a:bodyPr vert="horz" lIns="91440" tIns="45720" rIns="91440" bIns="45720" rtlCol="0" anchor="ctr">
            <a:normAutofit/>
          </a:bodyPr>
          <a:lstStyle/>
          <a:p>
            <a:pPr algn="r"/>
            <a:r>
              <a:rPr lang="en-US" sz="4000"/>
              <a:t>Excel Graph</a:t>
            </a:r>
            <a:br>
              <a:rPr lang="en-US" sz="4000"/>
            </a:br>
            <a:r>
              <a:rPr lang="en-US" sz="4000"/>
              <a:t>(Screenshot)</a:t>
            </a:r>
          </a:p>
        </p:txBody>
      </p:sp>
      <p:pic>
        <p:nvPicPr>
          <p:cNvPr id="14" name="Content Placeholder 13">
            <a:extLst>
              <a:ext uri="{FF2B5EF4-FFF2-40B4-BE49-F238E27FC236}">
                <a16:creationId xmlns:a16="http://schemas.microsoft.com/office/drawing/2014/main" id="{1ABFF701-0B74-4212-9BF0-385DFFA1E134}"/>
              </a:ext>
            </a:extLst>
          </p:cNvPr>
          <p:cNvPicPr>
            <a:picLocks noGrp="1" noChangeAspect="1"/>
          </p:cNvPicPr>
          <p:nvPr>
            <p:ph idx="1"/>
          </p:nvPr>
        </p:nvPicPr>
        <p:blipFill rotWithShape="1">
          <a:blip r:embed="rId2"/>
          <a:srcRect r="3837" b="-1"/>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6226706" y="4767660"/>
            <a:ext cx="5173613" cy="1770300"/>
          </a:xfrm>
        </p:spPr>
        <p:txBody>
          <a:bodyPr vert="horz" lIns="91440" tIns="45720" rIns="91440" bIns="45720" rtlCol="0" anchor="ctr">
            <a:normAutofit/>
          </a:bodyPr>
          <a:lstStyle/>
          <a:p>
            <a:pPr indent="-228600">
              <a:buFont typeface="Arial" panose="020B0604020202020204" pitchFamily="34" charset="0"/>
              <a:buChar char="•"/>
            </a:pPr>
            <a:r>
              <a:rPr lang="en-US" sz="1800"/>
              <a:t>Include Excel graph for a single trial showing the plots of the kinetic energy K, potential energy U, and total mechanical energy E as a function of time. </a:t>
            </a:r>
          </a:p>
          <a:p>
            <a:pPr indent="-228600">
              <a:buFont typeface="Arial" panose="020B0604020202020204" pitchFamily="34" charset="0"/>
              <a:buChar char="•"/>
            </a:pPr>
            <a:r>
              <a:rPr lang="en-US" sz="1800" b="1"/>
              <a:t>Must include your name in the title of the graph.</a:t>
            </a:r>
          </a:p>
          <a:p>
            <a:pPr indent="-228600">
              <a:buFont typeface="Arial" panose="020B0604020202020204" pitchFamily="34" charset="0"/>
              <a:buChar char="•"/>
            </a:pPr>
            <a:endParaRPr lang="en-US" sz="1800"/>
          </a:p>
        </p:txBody>
      </p:sp>
    </p:spTree>
    <p:extLst>
      <p:ext uri="{BB962C8B-B14F-4D97-AF65-F5344CB8AC3E}">
        <p14:creationId xmlns:p14="http://schemas.microsoft.com/office/powerpoint/2010/main" val="391016424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Data Validation </a:t>
            </a:r>
            <a:endParaRPr lang="en-US" sz="4400" dirty="0"/>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690688"/>
            <a:ext cx="10515600" cy="5018119"/>
          </a:xfrm>
        </p:spPr>
        <p:txBody>
          <a:bodyPr/>
          <a:lstStyle/>
          <a:p>
            <a:r>
              <a:rPr lang="en-US" dirty="0"/>
              <a:t>Theoretical value of final velocity  </a:t>
            </a:r>
          </a:p>
          <a:p>
            <a:pPr marL="0" indent="0">
              <a:buNone/>
            </a:pPr>
            <a:endParaRPr lang="en-US" dirty="0"/>
          </a:p>
          <a:p>
            <a:pPr marL="0" indent="0">
              <a:buNone/>
            </a:pPr>
            <a:endParaRPr lang="en-US" sz="500" dirty="0"/>
          </a:p>
          <a:p>
            <a:endParaRPr lang="en-US" dirty="0"/>
          </a:p>
          <a:p>
            <a:r>
              <a:rPr lang="en-US" dirty="0"/>
              <a:t>Final velocity from experimental data (or largest velocity) </a:t>
            </a:r>
          </a:p>
          <a:p>
            <a:pPr marL="0" indent="0">
              <a:buNone/>
            </a:pPr>
            <a:endParaRPr lang="en-US" sz="3600" dirty="0"/>
          </a:p>
          <a:p>
            <a:r>
              <a:rPr lang="en-US" dirty="0"/>
              <a:t>Percent difference</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E9C1325-020B-4670-B3DB-1D82E88B0052}"/>
                  </a:ext>
                </a:extLst>
              </p:cNvPr>
              <p:cNvSpPr/>
              <p:nvPr/>
            </p:nvSpPr>
            <p:spPr>
              <a:xfrm>
                <a:off x="1279137" y="5022892"/>
                <a:ext cx="5180649" cy="7483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79137" y="5022892"/>
                <a:ext cx="5180649" cy="7483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890A75D6-419B-4E79-B229-7734B2A239E0}"/>
                  </a:ext>
                </a:extLst>
              </p:cNvPr>
              <p:cNvSpPr/>
              <p:nvPr/>
            </p:nvSpPr>
            <p:spPr>
              <a:xfrm>
                <a:off x="1279137" y="3930129"/>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279137" y="3930129"/>
                <a:ext cx="1624419" cy="390748"/>
              </a:xfrm>
              <a:prstGeom prst="rect">
                <a:avLst/>
              </a:prstGeom>
              <a:blipFill>
                <a:blip r:embed="rId3"/>
                <a:stretch>
                  <a:fillRect t="-7813" r="-2632" b="-203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60864748-D737-4CCE-9C5C-463F71534E26}"/>
                  </a:ext>
                </a:extLst>
              </p:cNvPr>
              <p:cNvSpPr/>
              <p:nvPr/>
            </p:nvSpPr>
            <p:spPr>
              <a:xfrm>
                <a:off x="1336889" y="2800721"/>
                <a:ext cx="1625958" cy="43473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r>
                      <a:rPr lang="en-US" b="0" i="1" smtClean="0">
                        <a:latin typeface="Cambria Math" panose="02040503050406030204" pitchFamily="18" charset="0"/>
                      </a:rPr>
                      <m:t>=</m:t>
                    </m:r>
                  </m:oMath>
                </a14:m>
                <a:r>
                  <a:rPr lang="en-US" dirty="0"/>
                  <a:t> </a:t>
                </a:r>
              </a:p>
            </p:txBody>
          </p:sp>
        </mc:Choice>
        <mc:Fallback>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89" y="2800721"/>
                <a:ext cx="1625958" cy="434734"/>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67658741-26B8-4935-8317-187655D1EEA4}"/>
                  </a:ext>
                </a:extLst>
              </p:cNvPr>
              <p:cNvSpPr/>
              <p:nvPr/>
            </p:nvSpPr>
            <p:spPr>
              <a:xfrm>
                <a:off x="1336889" y="2202943"/>
                <a:ext cx="2407390" cy="39158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𝑓𝑖𝑛𝑎𝑙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𝑖𝑛𝑖𝑡𝑖𝑎𝑙</m:t>
                        </m:r>
                      </m:sub>
                    </m:sSub>
                    <m:r>
                      <a:rPr lang="en-US" b="0" i="1" smtClean="0">
                        <a:latin typeface="Cambria Math" panose="02040503050406030204" pitchFamily="18" charset="0"/>
                      </a:rPr>
                      <m:t>=</m:t>
                    </m:r>
                  </m:oMath>
                </a14:m>
                <a:r>
                  <a:rPr lang="en-US" dirty="0"/>
                  <a:t> </a:t>
                </a:r>
              </a:p>
            </p:txBody>
          </p:sp>
        </mc:Choice>
        <mc:Fallback>
          <p:sp>
            <p:nvSpPr>
              <p:cNvPr id="8" name="Rectangle 7">
                <a:extLst>
                  <a:ext uri="{FF2B5EF4-FFF2-40B4-BE49-F238E27FC236}">
                    <a16:creationId xmlns:a16="http://schemas.microsoft.com/office/drawing/2014/main" id="{67658741-26B8-4935-8317-187655D1EEA4}"/>
                  </a:ext>
                </a:extLst>
              </p:cNvPr>
              <p:cNvSpPr>
                <a:spLocks noRot="1" noChangeAspect="1" noMove="1" noResize="1" noEditPoints="1" noAdjustHandles="1" noChangeArrowheads="1" noChangeShapeType="1" noTextEdit="1"/>
              </p:cNvSpPr>
              <p:nvPr/>
            </p:nvSpPr>
            <p:spPr>
              <a:xfrm>
                <a:off x="1336889" y="2202943"/>
                <a:ext cx="2407390" cy="391582"/>
              </a:xfrm>
              <a:prstGeom prst="rect">
                <a:avLst/>
              </a:prstGeom>
              <a:blipFill>
                <a:blip r:embed="rId5"/>
                <a:stretch>
                  <a:fillRect b="-92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5332372-6726-4A1F-8736-7D024F710DFF}"/>
              </a:ext>
            </a:extLst>
          </p:cNvPr>
          <p:cNvPicPr>
            <a:picLocks noChangeAspect="1"/>
          </p:cNvPicPr>
          <p:nvPr/>
        </p:nvPicPr>
        <p:blipFill rotWithShape="1">
          <a:blip r:embed="rId6"/>
          <a:srcRect l="24600" b="3272"/>
          <a:stretch/>
        </p:blipFill>
        <p:spPr>
          <a:xfrm>
            <a:off x="2870343" y="4000932"/>
            <a:ext cx="2570672" cy="530689"/>
          </a:xfrm>
          <a:prstGeom prst="rect">
            <a:avLst/>
          </a:prstGeom>
        </p:spPr>
      </p:pic>
      <p:sp>
        <p:nvSpPr>
          <p:cNvPr id="10" name="TextBox 9">
            <a:extLst>
              <a:ext uri="{FF2B5EF4-FFF2-40B4-BE49-F238E27FC236}">
                <a16:creationId xmlns:a16="http://schemas.microsoft.com/office/drawing/2014/main" id="{975D1457-CD39-4DD6-9894-D67C93EC8728}"/>
              </a:ext>
            </a:extLst>
          </p:cNvPr>
          <p:cNvSpPr txBox="1"/>
          <p:nvPr/>
        </p:nvSpPr>
        <p:spPr>
          <a:xfrm>
            <a:off x="2915437" y="3952169"/>
            <a:ext cx="1126390" cy="365760"/>
          </a:xfrm>
          <a:prstGeom prst="rect">
            <a:avLst/>
          </a:prstGeom>
          <a:noFill/>
        </p:spPr>
        <p:txBody>
          <a:bodyPr wrap="square" rtlCol="0">
            <a:spAutoFit/>
          </a:bodyPr>
          <a:lstStyle/>
          <a:p>
            <a:pPr algn="ctr"/>
            <a:r>
              <a:rPr lang="en-US" dirty="0"/>
              <a:t>0.55</a:t>
            </a:r>
          </a:p>
        </p:txBody>
      </p:sp>
      <p:sp>
        <p:nvSpPr>
          <p:cNvPr id="11" name="TextBox 10">
            <a:extLst>
              <a:ext uri="{FF2B5EF4-FFF2-40B4-BE49-F238E27FC236}">
                <a16:creationId xmlns:a16="http://schemas.microsoft.com/office/drawing/2014/main" id="{D73FDE34-835F-4593-98E2-50DF8F309F4F}"/>
              </a:ext>
            </a:extLst>
          </p:cNvPr>
          <p:cNvSpPr txBox="1"/>
          <p:nvPr/>
        </p:nvSpPr>
        <p:spPr>
          <a:xfrm>
            <a:off x="4232181" y="3930865"/>
            <a:ext cx="1126390" cy="365760"/>
          </a:xfrm>
          <a:prstGeom prst="rect">
            <a:avLst/>
          </a:prstGeom>
          <a:noFill/>
        </p:spPr>
        <p:txBody>
          <a:bodyPr wrap="square" rtlCol="0">
            <a:spAutoFit/>
          </a:bodyPr>
          <a:lstStyle/>
          <a:p>
            <a:pPr algn="ctr"/>
            <a:r>
              <a:rPr lang="en-US" dirty="0"/>
              <a:t>m/s</a:t>
            </a:r>
          </a:p>
        </p:txBody>
      </p:sp>
      <p:pic>
        <p:nvPicPr>
          <p:cNvPr id="12" name="Picture 11">
            <a:extLst>
              <a:ext uri="{FF2B5EF4-FFF2-40B4-BE49-F238E27FC236}">
                <a16:creationId xmlns:a16="http://schemas.microsoft.com/office/drawing/2014/main" id="{72F1CBBF-EE6F-4A4C-802F-3E94601BF8C3}"/>
              </a:ext>
            </a:extLst>
          </p:cNvPr>
          <p:cNvPicPr>
            <a:picLocks noChangeAspect="1"/>
          </p:cNvPicPr>
          <p:nvPr/>
        </p:nvPicPr>
        <p:blipFill>
          <a:blip r:embed="rId6"/>
          <a:stretch>
            <a:fillRect/>
          </a:stretch>
        </p:blipFill>
        <p:spPr>
          <a:xfrm>
            <a:off x="1331632" y="5821847"/>
            <a:ext cx="3409403" cy="548640"/>
          </a:xfrm>
          <a:prstGeom prst="rect">
            <a:avLst/>
          </a:prstGeom>
        </p:spPr>
      </p:pic>
      <p:sp>
        <p:nvSpPr>
          <p:cNvPr id="13" name="TextBox 12">
            <a:extLst>
              <a:ext uri="{FF2B5EF4-FFF2-40B4-BE49-F238E27FC236}">
                <a16:creationId xmlns:a16="http://schemas.microsoft.com/office/drawing/2014/main" id="{DCD59525-25F1-42F4-8BC0-16546FFDC645}"/>
              </a:ext>
            </a:extLst>
          </p:cNvPr>
          <p:cNvSpPr txBox="1"/>
          <p:nvPr/>
        </p:nvSpPr>
        <p:spPr>
          <a:xfrm>
            <a:off x="2141970" y="5792542"/>
            <a:ext cx="1126390" cy="365760"/>
          </a:xfrm>
          <a:prstGeom prst="rect">
            <a:avLst/>
          </a:prstGeom>
          <a:noFill/>
        </p:spPr>
        <p:txBody>
          <a:bodyPr wrap="square" rtlCol="0">
            <a:spAutoFit/>
          </a:bodyPr>
          <a:lstStyle/>
          <a:p>
            <a:pPr algn="ctr"/>
            <a:r>
              <a:rPr lang="en-US" dirty="0"/>
              <a:t>9.8%</a:t>
            </a:r>
          </a:p>
        </p:txBody>
      </p:sp>
      <p:pic>
        <p:nvPicPr>
          <p:cNvPr id="15" name="Picture 14">
            <a:extLst>
              <a:ext uri="{FF2B5EF4-FFF2-40B4-BE49-F238E27FC236}">
                <a16:creationId xmlns:a16="http://schemas.microsoft.com/office/drawing/2014/main" id="{96F74DDA-ECE3-4E75-B1A7-B2A4A80F4DF5}"/>
              </a:ext>
            </a:extLst>
          </p:cNvPr>
          <p:cNvPicPr>
            <a:picLocks noChangeAspect="1"/>
          </p:cNvPicPr>
          <p:nvPr/>
        </p:nvPicPr>
        <p:blipFill rotWithShape="1">
          <a:blip r:embed="rId6"/>
          <a:srcRect l="24600" b="3272"/>
          <a:stretch/>
        </p:blipFill>
        <p:spPr>
          <a:xfrm>
            <a:off x="3569551" y="2270032"/>
            <a:ext cx="2570672" cy="530689"/>
          </a:xfrm>
          <a:prstGeom prst="rect">
            <a:avLst/>
          </a:prstGeom>
        </p:spPr>
      </p:pic>
      <p:sp>
        <p:nvSpPr>
          <p:cNvPr id="17" name="TextBox 16">
            <a:extLst>
              <a:ext uri="{FF2B5EF4-FFF2-40B4-BE49-F238E27FC236}">
                <a16:creationId xmlns:a16="http://schemas.microsoft.com/office/drawing/2014/main" id="{00489C67-AE1F-4875-BBB7-F7FC4C92071A}"/>
              </a:ext>
            </a:extLst>
          </p:cNvPr>
          <p:cNvSpPr txBox="1"/>
          <p:nvPr/>
        </p:nvSpPr>
        <p:spPr>
          <a:xfrm>
            <a:off x="4931389" y="2199965"/>
            <a:ext cx="1126390" cy="365760"/>
          </a:xfrm>
          <a:prstGeom prst="rect">
            <a:avLst/>
          </a:prstGeom>
          <a:noFill/>
        </p:spPr>
        <p:txBody>
          <a:bodyPr wrap="square" rtlCol="0">
            <a:spAutoFit/>
          </a:bodyPr>
          <a:lstStyle/>
          <a:p>
            <a:pPr algn="ctr"/>
            <a:endParaRPr lang="en-US" dirty="0"/>
          </a:p>
        </p:txBody>
      </p:sp>
      <p:pic>
        <p:nvPicPr>
          <p:cNvPr id="18" name="Picture 17">
            <a:extLst>
              <a:ext uri="{FF2B5EF4-FFF2-40B4-BE49-F238E27FC236}">
                <a16:creationId xmlns:a16="http://schemas.microsoft.com/office/drawing/2014/main" id="{4C01A77A-7359-4E99-8A69-7F2A03E01A0A}"/>
              </a:ext>
            </a:extLst>
          </p:cNvPr>
          <p:cNvPicPr>
            <a:picLocks noChangeAspect="1"/>
          </p:cNvPicPr>
          <p:nvPr/>
        </p:nvPicPr>
        <p:blipFill rotWithShape="1">
          <a:blip r:embed="rId6"/>
          <a:srcRect l="24600" b="3272"/>
          <a:stretch/>
        </p:blipFill>
        <p:spPr>
          <a:xfrm>
            <a:off x="2825249" y="2915024"/>
            <a:ext cx="2570672" cy="530689"/>
          </a:xfrm>
          <a:prstGeom prst="rect">
            <a:avLst/>
          </a:prstGeom>
        </p:spPr>
      </p:pic>
      <p:sp>
        <p:nvSpPr>
          <p:cNvPr id="19" name="TextBox 18">
            <a:extLst>
              <a:ext uri="{FF2B5EF4-FFF2-40B4-BE49-F238E27FC236}">
                <a16:creationId xmlns:a16="http://schemas.microsoft.com/office/drawing/2014/main" id="{EF6776EB-E05D-4488-9A81-4EA051DD189E}"/>
              </a:ext>
            </a:extLst>
          </p:cNvPr>
          <p:cNvSpPr txBox="1"/>
          <p:nvPr/>
        </p:nvSpPr>
        <p:spPr>
          <a:xfrm>
            <a:off x="2870343" y="2866261"/>
            <a:ext cx="1126390" cy="365760"/>
          </a:xfrm>
          <a:prstGeom prst="rect">
            <a:avLst/>
          </a:prstGeom>
          <a:noFill/>
        </p:spPr>
        <p:txBody>
          <a:bodyPr wrap="square" rtlCol="0">
            <a:spAutoFit/>
          </a:bodyPr>
          <a:lstStyle/>
          <a:p>
            <a:pPr algn="ctr"/>
            <a:r>
              <a:rPr lang="en-US" dirty="0"/>
              <a:t>0.61</a:t>
            </a:r>
          </a:p>
        </p:txBody>
      </p:sp>
      <p:sp>
        <p:nvSpPr>
          <p:cNvPr id="20" name="TextBox 19">
            <a:extLst>
              <a:ext uri="{FF2B5EF4-FFF2-40B4-BE49-F238E27FC236}">
                <a16:creationId xmlns:a16="http://schemas.microsoft.com/office/drawing/2014/main" id="{95B83466-7093-49A3-ADBB-14F51D05475F}"/>
              </a:ext>
            </a:extLst>
          </p:cNvPr>
          <p:cNvSpPr txBox="1"/>
          <p:nvPr/>
        </p:nvSpPr>
        <p:spPr>
          <a:xfrm>
            <a:off x="4187087" y="2844957"/>
            <a:ext cx="1126390" cy="365760"/>
          </a:xfrm>
          <a:prstGeom prst="rect">
            <a:avLst/>
          </a:prstGeom>
          <a:noFill/>
        </p:spPr>
        <p:txBody>
          <a:bodyPr wrap="square" rtlCol="0">
            <a:spAutoFit/>
          </a:bodyPr>
          <a:lstStyle/>
          <a:p>
            <a:pPr algn="ctr"/>
            <a:r>
              <a:rPr lang="en-US" dirty="0"/>
              <a:t>m/s</a:t>
            </a:r>
          </a:p>
        </p:txBody>
      </p:sp>
      <p:sp>
        <p:nvSpPr>
          <p:cNvPr id="21" name="TextBox 20">
            <a:extLst>
              <a:ext uri="{FF2B5EF4-FFF2-40B4-BE49-F238E27FC236}">
                <a16:creationId xmlns:a16="http://schemas.microsoft.com/office/drawing/2014/main" id="{AF3EBA5F-6A1A-4E28-BE4D-CDC25E223C69}"/>
              </a:ext>
            </a:extLst>
          </p:cNvPr>
          <p:cNvSpPr txBox="1"/>
          <p:nvPr/>
        </p:nvSpPr>
        <p:spPr>
          <a:xfrm>
            <a:off x="3614645" y="2239820"/>
            <a:ext cx="1126390" cy="365760"/>
          </a:xfrm>
          <a:prstGeom prst="rect">
            <a:avLst/>
          </a:prstGeom>
          <a:noFill/>
        </p:spPr>
        <p:txBody>
          <a:bodyPr wrap="square" rtlCol="0">
            <a:spAutoFit/>
          </a:bodyPr>
          <a:lstStyle/>
          <a:p>
            <a:pPr algn="ctr"/>
            <a:r>
              <a:rPr lang="en-US" dirty="0"/>
              <a:t>0.0188</a:t>
            </a:r>
          </a:p>
        </p:txBody>
      </p:sp>
      <p:sp>
        <p:nvSpPr>
          <p:cNvPr id="22" name="TextBox 21">
            <a:extLst>
              <a:ext uri="{FF2B5EF4-FFF2-40B4-BE49-F238E27FC236}">
                <a16:creationId xmlns:a16="http://schemas.microsoft.com/office/drawing/2014/main" id="{F3962FFB-D9F7-4D19-B1AF-DE821792CB35}"/>
              </a:ext>
            </a:extLst>
          </p:cNvPr>
          <p:cNvSpPr txBox="1"/>
          <p:nvPr/>
        </p:nvSpPr>
        <p:spPr>
          <a:xfrm>
            <a:off x="4931389" y="2218516"/>
            <a:ext cx="1126390" cy="365760"/>
          </a:xfrm>
          <a:prstGeom prst="rect">
            <a:avLst/>
          </a:prstGeom>
          <a:noFill/>
        </p:spPr>
        <p:txBody>
          <a:bodyPr wrap="square" rtlCol="0">
            <a:spAutoFit/>
          </a:bodyPr>
          <a:lstStyle/>
          <a:p>
            <a:pPr algn="ctr"/>
            <a:r>
              <a:rPr lang="en-US" dirty="0"/>
              <a:t>m</a:t>
            </a:r>
          </a:p>
        </p:txBody>
      </p:sp>
    </p:spTree>
    <p:extLst>
      <p:ext uri="{BB962C8B-B14F-4D97-AF65-F5344CB8AC3E}">
        <p14:creationId xmlns:p14="http://schemas.microsoft.com/office/powerpoint/2010/main" val="232518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46546" y="669925"/>
            <a:ext cx="4650862" cy="4812755"/>
          </a:xfrm>
        </p:spPr>
        <p:txBody>
          <a:bodyPr anchor="b">
            <a:normAutofit/>
          </a:bodyPr>
          <a:lstStyle/>
          <a:p>
            <a:pPr algn="r"/>
            <a:r>
              <a:rPr lang="en-US" sz="7200">
                <a:solidFill>
                  <a:schemeClr val="bg1"/>
                </a:solidFill>
              </a:rPr>
              <a:t>Conclusions</a:t>
            </a: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6490314" y="753042"/>
            <a:ext cx="4562272" cy="5172060"/>
          </a:xfrm>
        </p:spPr>
        <p:txBody>
          <a:bodyPr anchor="ctr">
            <a:normAutofit/>
          </a:bodyPr>
          <a:lstStyle/>
          <a:p>
            <a:pPr lvl="0"/>
            <a:r>
              <a:rPr lang="en-US" sz="2000">
                <a:solidFill>
                  <a:schemeClr val="bg1"/>
                </a:solidFill>
              </a:rPr>
              <a:t>Discuss the key characteristics of the plot. Consider the times when potential energy U is max, U is min, kinetic energy K is max, K is min, and when U and K are the same value. What is the significance of these points? </a:t>
            </a:r>
          </a:p>
          <a:p>
            <a:pPr lvl="1"/>
            <a:r>
              <a:rPr lang="en-US" sz="2000">
                <a:solidFill>
                  <a:schemeClr val="bg1"/>
                </a:solidFill>
              </a:rPr>
              <a:t>Answer: Potential energy is at its max at the beginning and Kinetic anergy rises and reaches its max at value at the end of the trial. </a:t>
            </a:r>
          </a:p>
        </p:txBody>
      </p:sp>
      <p:sp>
        <p:nvSpPr>
          <p:cNvPr id="16"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295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Conclusions</a:t>
            </a:r>
          </a:p>
        </p:txBody>
      </p:sp>
      <p:grpSp>
        <p:nvGrpSpPr>
          <p:cNvPr id="20" name="Group 19">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1" name="Freeform: Shape 2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4"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Oval 27">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6234868" y="1130846"/>
            <a:ext cx="5217173" cy="4351338"/>
          </a:xfrm>
        </p:spPr>
        <p:txBody>
          <a:bodyPr>
            <a:normAutofit/>
          </a:bodyPr>
          <a:lstStyle/>
          <a:p>
            <a:pPr lvl="0"/>
            <a:r>
              <a:rPr lang="en-US">
                <a:solidFill>
                  <a:schemeClr val="bg1"/>
                </a:solidFill>
              </a:rPr>
              <a:t>What is the trend of the best fit line for the total energy E in your data? If the data is accurate, the total mechanical energy should decrease slightly. Why is that?</a:t>
            </a:r>
          </a:p>
          <a:p>
            <a:pPr lvl="1"/>
            <a:r>
              <a:rPr lang="en-US">
                <a:solidFill>
                  <a:schemeClr val="bg1"/>
                </a:solidFill>
              </a:rPr>
              <a:t>Answer: I believe the total mechanical energy decreases due to forces of gravity and outside forces such as air. </a:t>
            </a:r>
          </a:p>
          <a:p>
            <a:pPr marL="457200" lvl="1" indent="0">
              <a:buNone/>
            </a:pPr>
            <a:endParaRPr lang="en-US">
              <a:solidFill>
                <a:schemeClr val="bg1"/>
              </a:solidFill>
            </a:endParaRPr>
          </a:p>
        </p:txBody>
      </p:sp>
      <p:grpSp>
        <p:nvGrpSpPr>
          <p:cNvPr id="32"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6084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8E79C1AE-CCA2-0E40-5854-8BC0761999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PHYS204</a:t>
            </a:r>
            <a:br>
              <a:rPr lang="en-US" sz="5200">
                <a:solidFill>
                  <a:srgbClr val="FFFFFF"/>
                </a:solidFill>
              </a:rPr>
            </a:br>
            <a:r>
              <a:rPr lang="en-US" sz="5200">
                <a:solidFill>
                  <a:srgbClr val="FFFFFF"/>
                </a:solidFill>
              </a:rPr>
              <a:t>Project Part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Rotational Motion </a:t>
            </a:r>
          </a:p>
        </p:txBody>
      </p:sp>
    </p:spTree>
    <p:extLst>
      <p:ext uri="{BB962C8B-B14F-4D97-AF65-F5344CB8AC3E}">
        <p14:creationId xmlns:p14="http://schemas.microsoft.com/office/powerpoint/2010/main" val="394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DE5956F1-C554-53B2-2FF1-D3285E29CB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PHYS204</a:t>
            </a:r>
            <a:br>
              <a:rPr lang="en-US" sz="5200">
                <a:solidFill>
                  <a:srgbClr val="FFFFFF"/>
                </a:solidFill>
              </a:rPr>
            </a:br>
            <a:r>
              <a:rPr lang="en-US" sz="5200">
                <a:solidFill>
                  <a:srgbClr val="FFFFFF"/>
                </a:solidFill>
              </a:rPr>
              <a:t>Project Part 1</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Materials List</a:t>
            </a:r>
          </a:p>
        </p:txBody>
      </p:sp>
    </p:spTree>
    <p:extLst>
      <p:ext uri="{BB962C8B-B14F-4D97-AF65-F5344CB8AC3E}">
        <p14:creationId xmlns:p14="http://schemas.microsoft.com/office/powerpoint/2010/main" val="737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9B96FED-7C83-4176-9C0E-3D6BFE95F1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99" r="9909" b="909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Experimental Set-up (Picture)</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lvl="0" indent="-228600">
              <a:buFont typeface="Arial" panose="020B0604020202020204" pitchFamily="34" charset="0"/>
              <a:buChar char="•"/>
            </a:pPr>
            <a:r>
              <a:rPr lang="en-US" sz="1700"/>
              <a:t>Materials List: </a:t>
            </a:r>
          </a:p>
          <a:p>
            <a:pPr marL="285750" lvl="0" indent="-228600">
              <a:buFont typeface="Arial" panose="020B0604020202020204" pitchFamily="34" charset="0"/>
              <a:buChar char="•"/>
            </a:pPr>
            <a:r>
              <a:rPr lang="en-US" sz="1700"/>
              <a:t>Mega 2560 Board</a:t>
            </a:r>
          </a:p>
          <a:p>
            <a:pPr marL="285750" lvl="0" indent="-228600">
              <a:buFont typeface="Arial" panose="020B0604020202020204" pitchFamily="34" charset="0"/>
              <a:buChar char="•"/>
            </a:pPr>
            <a:r>
              <a:rPr lang="en-US" sz="1700"/>
              <a:t>Rotary Encoder Part KY-040</a:t>
            </a:r>
          </a:p>
          <a:p>
            <a:pPr marL="285750" lvl="0" indent="-228600">
              <a:buFont typeface="Arial" panose="020B0604020202020204" pitchFamily="34" charset="0"/>
              <a:buChar char="•"/>
            </a:pPr>
            <a:r>
              <a:rPr lang="en-US" sz="1700"/>
              <a:t>Male to Female Wires</a:t>
            </a:r>
          </a:p>
          <a:p>
            <a:pPr marL="285750" lvl="0" indent="-228600">
              <a:buFont typeface="Arial" panose="020B0604020202020204" pitchFamily="34" charset="0"/>
              <a:buChar char="•"/>
            </a:pPr>
            <a:r>
              <a:rPr lang="en-US" sz="1700"/>
              <a:t>Object to attach onto rotary encoder </a:t>
            </a:r>
            <a:br>
              <a:rPr lang="en-US" sz="1700"/>
            </a:br>
            <a:r>
              <a:rPr lang="en-US" sz="1700"/>
              <a:t>(e.g. cork, bottle cap, ball)</a:t>
            </a:r>
          </a:p>
          <a:p>
            <a:pPr marL="285750" lvl="0" indent="-228600">
              <a:buFont typeface="Arial" panose="020B0604020202020204" pitchFamily="34" charset="0"/>
              <a:buChar char="•"/>
            </a:pPr>
            <a:r>
              <a:rPr lang="en-US" sz="1700"/>
              <a:t>Ruler or tape measurer </a:t>
            </a:r>
          </a:p>
          <a:p>
            <a:pPr indent="-228600">
              <a:buFont typeface="Arial" panose="020B0604020202020204" pitchFamily="34" charset="0"/>
              <a:buChar char="•"/>
            </a:pPr>
            <a:endParaRPr lang="en-US" sz="1700"/>
          </a:p>
          <a:p>
            <a:pPr indent="-228600">
              <a:buFont typeface="Arial" panose="020B0604020202020204" pitchFamily="34" charset="0"/>
              <a:buChar char="•"/>
            </a:pPr>
            <a:endParaRPr lang="en-US" sz="1700"/>
          </a:p>
        </p:txBody>
      </p:sp>
    </p:spTree>
    <p:extLst>
      <p:ext uri="{BB962C8B-B14F-4D97-AF65-F5344CB8AC3E}">
        <p14:creationId xmlns:p14="http://schemas.microsoft.com/office/powerpoint/2010/main" val="170848854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67E0C4E-AA9A-4D8F-AB0A-33BCD53FAB37}"/>
              </a:ext>
            </a:extLst>
          </p:cNvPr>
          <p:cNvPicPr>
            <a:picLocks noGrp="1" noChangeAspect="1"/>
          </p:cNvPicPr>
          <p:nvPr>
            <p:ph idx="1"/>
          </p:nvPr>
        </p:nvPicPr>
        <p:blipFill rotWithShape="1">
          <a:blip r:embed="rId2"/>
          <a:srcRect l="-1524" t="30882" r="54280" b="21152"/>
          <a:stretch/>
        </p:blipFill>
        <p:spPr>
          <a:xfrm>
            <a:off x="5660756" y="10"/>
            <a:ext cx="4833741"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Raw Data (Screenshot)</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lang="en-US" sz="1700"/>
              <a:t>Screenshot of Serial Monitor from Arduino IDE showing raw data. </a:t>
            </a:r>
          </a:p>
          <a:p>
            <a:pPr indent="-228600">
              <a:buFont typeface="Arial" panose="020B0604020202020204" pitchFamily="34" charset="0"/>
              <a:buChar char="•"/>
            </a:pPr>
            <a:r>
              <a:rPr lang="en-US" sz="1700" b="1"/>
              <a:t>Must include your name displayed in the serial monitor. </a:t>
            </a:r>
          </a:p>
        </p:txBody>
      </p:sp>
    </p:spTree>
    <p:extLst>
      <p:ext uri="{BB962C8B-B14F-4D97-AF65-F5344CB8AC3E}">
        <p14:creationId xmlns:p14="http://schemas.microsoft.com/office/powerpoint/2010/main" val="289180123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dirty="0"/>
                  <a:t>Object diameter: </a:t>
                </a:r>
                <a:r>
                  <a:rPr lang="en-US" i="1" dirty="0"/>
                  <a:t>d</a:t>
                </a:r>
                <a:r>
                  <a:rPr lang="en-US" dirty="0"/>
                  <a:t> = </a:t>
                </a:r>
              </a:p>
              <a:p>
                <a:pPr>
                  <a:lnSpc>
                    <a:spcPct val="150000"/>
                  </a:lnSpc>
                </a:pPr>
                <a:r>
                  <a:rPr lang="en-US" dirty="0"/>
                  <a:t>Object radius: </a:t>
                </a:r>
                <a:r>
                  <a:rPr lang="en-US" i="1" dirty="0"/>
                  <a:t>r</a:t>
                </a:r>
                <a:r>
                  <a:rPr lang="en-US" dirty="0"/>
                  <a:t> =</a:t>
                </a:r>
              </a:p>
              <a:p>
                <a:pPr>
                  <a:lnSpc>
                    <a:spcPct val="150000"/>
                  </a:lnSpc>
                </a:pPr>
                <a:r>
                  <a:rPr lang="en-US" dirty="0"/>
                  <a:t>Number of pulses for one revolution: </a:t>
                </a:r>
                <a:r>
                  <a:rPr lang="en-US" i="1" dirty="0"/>
                  <a:t>x</a:t>
                </a:r>
                <a:r>
                  <a:rPr lang="en-US" dirty="0"/>
                  <a:t> = </a:t>
                </a:r>
              </a:p>
              <a:p>
                <a:pPr>
                  <a:lnSpc>
                    <a:spcPct val="100000"/>
                  </a:lnSpc>
                </a:pPr>
                <a:r>
                  <a:rPr lang="en-US" dirty="0"/>
                  <a:t>Resolution =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1 </m:t>
                            </m:r>
                          </m:num>
                          <m:den>
                            <m:r>
                              <a:rPr lang="en-US" b="0" i="1" smtClean="0">
                                <a:latin typeface="Cambria Math" panose="02040503050406030204" pitchFamily="18" charset="0"/>
                              </a:rPr>
                              <m:t>30</m:t>
                            </m:r>
                            <m:r>
                              <a:rPr lang="en-US" i="1">
                                <a:latin typeface="Cambria Math" panose="02040503050406030204" pitchFamily="18" charset="0"/>
                              </a:rPr>
                              <m:t> </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𝑅𝑒𝑣𝑜𝑙𝑢𝑡𝑖𝑜𝑛</m:t>
                            </m:r>
                          </m:num>
                          <m:den>
                            <m:r>
                              <a:rPr lang="en-US" i="1">
                                <a:latin typeface="Cambria Math" panose="02040503050406030204" pitchFamily="18" charset="0"/>
                              </a:rPr>
                              <m:t>𝑝𝑢𝑙𝑠𝑒𝑠</m:t>
                            </m:r>
                          </m:den>
                        </m:f>
                      </m:e>
                    </m:d>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 </m:t>
                            </m:r>
                            <m:r>
                              <a:rPr lang="en-US" i="1">
                                <a:latin typeface="Cambria Math" panose="02040503050406030204" pitchFamily="18" charset="0"/>
                              </a:rPr>
                              <m:t>𝑟𝑎𝑑𝑖𝑎𝑛𝑠</m:t>
                            </m:r>
                          </m:num>
                          <m:den>
                            <m:r>
                              <a:rPr lang="en-US" i="1">
                                <a:latin typeface="Cambria Math" panose="02040503050406030204" pitchFamily="18" charset="0"/>
                              </a:rPr>
                              <m:t>1 </m:t>
                            </m:r>
                            <m:r>
                              <a:rPr lang="en-US" i="1">
                                <a:latin typeface="Cambria Math" panose="02040503050406030204" pitchFamily="18" charset="0"/>
                              </a:rPr>
                              <m:t>𝑅𝑒𝑣𝑜𝑙𝑢𝑡𝑖𝑜𝑛</m:t>
                            </m:r>
                          </m:den>
                        </m:f>
                      </m:e>
                    </m:d>
                    <m:r>
                      <a:rPr lang="en-US" b="0" i="1" smtClean="0">
                        <a:latin typeface="Cambria Math" panose="02040503050406030204" pitchFamily="18" charset="0"/>
                      </a:rPr>
                      <m:t>=</m:t>
                    </m:r>
                  </m:oMath>
                </a14:m>
                <a:endParaRPr lang="en-US" dirty="0"/>
              </a:p>
              <a:p>
                <a:pPr marL="0" indent="0">
                  <a:lnSpc>
                    <a:spcPct val="150000"/>
                  </a:lnSpc>
                  <a:buNone/>
                </a:pPr>
                <a:endParaRPr lang="en-US" dirty="0"/>
              </a:p>
            </p:txBody>
          </p:sp>
        </mc:Choice>
        <mc:Fallback>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7457B9-430A-4B82-8FAD-769B828F8190}"/>
              </a:ext>
            </a:extLst>
          </p:cNvPr>
          <p:cNvPicPr>
            <a:picLocks noChangeAspect="1"/>
          </p:cNvPicPr>
          <p:nvPr/>
        </p:nvPicPr>
        <p:blipFill rotWithShape="1">
          <a:blip r:embed="rId3"/>
          <a:srcRect l="24521"/>
          <a:stretch/>
        </p:blipFill>
        <p:spPr>
          <a:xfrm>
            <a:off x="3758045" y="2929552"/>
            <a:ext cx="2573371" cy="548640"/>
          </a:xfrm>
          <a:prstGeom prst="rect">
            <a:avLst/>
          </a:prstGeom>
        </p:spPr>
      </p:pic>
      <p:pic>
        <p:nvPicPr>
          <p:cNvPr id="8" name="Picture 7">
            <a:extLst>
              <a:ext uri="{FF2B5EF4-FFF2-40B4-BE49-F238E27FC236}">
                <a16:creationId xmlns:a16="http://schemas.microsoft.com/office/drawing/2014/main" id="{2EA50A50-6832-4423-AD8A-3E3577C9D0DC}"/>
              </a:ext>
            </a:extLst>
          </p:cNvPr>
          <p:cNvPicPr>
            <a:picLocks noChangeAspect="1"/>
          </p:cNvPicPr>
          <p:nvPr/>
        </p:nvPicPr>
        <p:blipFill rotWithShape="1">
          <a:blip r:embed="rId3"/>
          <a:srcRect l="24521"/>
          <a:stretch/>
        </p:blipFill>
        <p:spPr>
          <a:xfrm>
            <a:off x="4223886" y="2144528"/>
            <a:ext cx="2573371" cy="548640"/>
          </a:xfrm>
          <a:prstGeom prst="rect">
            <a:avLst/>
          </a:prstGeom>
        </p:spPr>
      </p:pic>
      <p:pic>
        <p:nvPicPr>
          <p:cNvPr id="11" name="Picture 10">
            <a:extLst>
              <a:ext uri="{FF2B5EF4-FFF2-40B4-BE49-F238E27FC236}">
                <a16:creationId xmlns:a16="http://schemas.microsoft.com/office/drawing/2014/main" id="{BABA2895-3735-4FD7-A01D-B114EA56DB32}"/>
              </a:ext>
            </a:extLst>
          </p:cNvPr>
          <p:cNvPicPr>
            <a:picLocks noChangeAspect="1"/>
          </p:cNvPicPr>
          <p:nvPr/>
        </p:nvPicPr>
        <p:blipFill rotWithShape="1">
          <a:blip r:embed="rId3"/>
          <a:srcRect l="24521"/>
          <a:stretch/>
        </p:blipFill>
        <p:spPr>
          <a:xfrm>
            <a:off x="7964285" y="4528277"/>
            <a:ext cx="2573371" cy="548640"/>
          </a:xfrm>
          <a:prstGeom prst="rect">
            <a:avLst/>
          </a:prstGeom>
        </p:spPr>
      </p:pic>
      <p:sp>
        <p:nvSpPr>
          <p:cNvPr id="13" name="TextBox 12">
            <a:extLst>
              <a:ext uri="{FF2B5EF4-FFF2-40B4-BE49-F238E27FC236}">
                <a16:creationId xmlns:a16="http://schemas.microsoft.com/office/drawing/2014/main" id="{A9363AFD-7534-47C6-A142-A58552E53152}"/>
              </a:ext>
            </a:extLst>
          </p:cNvPr>
          <p:cNvSpPr txBox="1"/>
          <p:nvPr/>
        </p:nvSpPr>
        <p:spPr>
          <a:xfrm>
            <a:off x="9322922" y="4393340"/>
            <a:ext cx="1126390" cy="461665"/>
          </a:xfrm>
          <a:prstGeom prst="rect">
            <a:avLst/>
          </a:prstGeom>
          <a:noFill/>
        </p:spPr>
        <p:txBody>
          <a:bodyPr wrap="square" rtlCol="0">
            <a:spAutoFit/>
          </a:bodyPr>
          <a:lstStyle/>
          <a:p>
            <a:pPr algn="ctr"/>
            <a:endParaRPr lang="en-US" sz="2400" dirty="0"/>
          </a:p>
        </p:txBody>
      </p:sp>
      <p:sp>
        <p:nvSpPr>
          <p:cNvPr id="14" name="TextBox 13">
            <a:extLst>
              <a:ext uri="{FF2B5EF4-FFF2-40B4-BE49-F238E27FC236}">
                <a16:creationId xmlns:a16="http://schemas.microsoft.com/office/drawing/2014/main" id="{1E29F97F-4FD9-443D-967D-37646DD07623}"/>
              </a:ext>
            </a:extLst>
          </p:cNvPr>
          <p:cNvSpPr txBox="1"/>
          <p:nvPr/>
        </p:nvSpPr>
        <p:spPr>
          <a:xfrm>
            <a:off x="4303660" y="2014584"/>
            <a:ext cx="1126390" cy="461665"/>
          </a:xfrm>
          <a:prstGeom prst="rect">
            <a:avLst/>
          </a:prstGeom>
          <a:noFill/>
        </p:spPr>
        <p:txBody>
          <a:bodyPr wrap="square" rtlCol="0">
            <a:spAutoFit/>
          </a:bodyPr>
          <a:lstStyle/>
          <a:p>
            <a:pPr algn="ctr"/>
            <a:r>
              <a:rPr lang="en-US" sz="2400" dirty="0"/>
              <a:t>3.9</a:t>
            </a:r>
          </a:p>
        </p:txBody>
      </p:sp>
      <p:sp>
        <p:nvSpPr>
          <p:cNvPr id="16" name="TextBox 15">
            <a:extLst>
              <a:ext uri="{FF2B5EF4-FFF2-40B4-BE49-F238E27FC236}">
                <a16:creationId xmlns:a16="http://schemas.microsoft.com/office/drawing/2014/main" id="{8D918605-2E12-47B2-931A-F7F412E49392}"/>
              </a:ext>
            </a:extLst>
          </p:cNvPr>
          <p:cNvSpPr txBox="1"/>
          <p:nvPr/>
        </p:nvSpPr>
        <p:spPr>
          <a:xfrm>
            <a:off x="5601466" y="1983622"/>
            <a:ext cx="1126390" cy="461665"/>
          </a:xfrm>
          <a:prstGeom prst="rect">
            <a:avLst/>
          </a:prstGeom>
          <a:noFill/>
        </p:spPr>
        <p:txBody>
          <a:bodyPr wrap="square" rtlCol="0">
            <a:spAutoFit/>
          </a:bodyPr>
          <a:lstStyle/>
          <a:p>
            <a:pPr algn="ctr"/>
            <a:r>
              <a:rPr lang="en-US" sz="2400" dirty="0"/>
              <a:t>cm</a:t>
            </a:r>
          </a:p>
        </p:txBody>
      </p:sp>
      <p:sp>
        <p:nvSpPr>
          <p:cNvPr id="17" name="TextBox 16">
            <a:extLst>
              <a:ext uri="{FF2B5EF4-FFF2-40B4-BE49-F238E27FC236}">
                <a16:creationId xmlns:a16="http://schemas.microsoft.com/office/drawing/2014/main" id="{54BDB280-14EC-4B75-8C2E-ED1ADF44944C}"/>
              </a:ext>
            </a:extLst>
          </p:cNvPr>
          <p:cNvSpPr txBox="1"/>
          <p:nvPr/>
        </p:nvSpPr>
        <p:spPr>
          <a:xfrm>
            <a:off x="3830418" y="2781238"/>
            <a:ext cx="1126390" cy="461665"/>
          </a:xfrm>
          <a:prstGeom prst="rect">
            <a:avLst/>
          </a:prstGeom>
          <a:noFill/>
        </p:spPr>
        <p:txBody>
          <a:bodyPr wrap="square" rtlCol="0">
            <a:spAutoFit/>
          </a:bodyPr>
          <a:lstStyle/>
          <a:p>
            <a:pPr algn="ctr"/>
            <a:r>
              <a:rPr lang="en-US" sz="2400" dirty="0"/>
              <a:t>1.95</a:t>
            </a:r>
          </a:p>
        </p:txBody>
      </p:sp>
      <p:sp>
        <p:nvSpPr>
          <p:cNvPr id="18" name="TextBox 17">
            <a:extLst>
              <a:ext uri="{FF2B5EF4-FFF2-40B4-BE49-F238E27FC236}">
                <a16:creationId xmlns:a16="http://schemas.microsoft.com/office/drawing/2014/main" id="{E855F5C6-C0F6-4151-8347-ABA8A166613E}"/>
              </a:ext>
            </a:extLst>
          </p:cNvPr>
          <p:cNvSpPr txBox="1"/>
          <p:nvPr/>
        </p:nvSpPr>
        <p:spPr>
          <a:xfrm>
            <a:off x="5115390" y="2781237"/>
            <a:ext cx="1126390" cy="461665"/>
          </a:xfrm>
          <a:prstGeom prst="rect">
            <a:avLst/>
          </a:prstGeom>
          <a:noFill/>
        </p:spPr>
        <p:txBody>
          <a:bodyPr wrap="square" rtlCol="0">
            <a:spAutoFit/>
          </a:bodyPr>
          <a:lstStyle/>
          <a:p>
            <a:pPr algn="ctr"/>
            <a:r>
              <a:rPr lang="en-US" sz="2400" dirty="0"/>
              <a:t>cm</a:t>
            </a:r>
          </a:p>
        </p:txBody>
      </p:sp>
      <p:sp>
        <p:nvSpPr>
          <p:cNvPr id="19" name="TextBox 18">
            <a:extLst>
              <a:ext uri="{FF2B5EF4-FFF2-40B4-BE49-F238E27FC236}">
                <a16:creationId xmlns:a16="http://schemas.microsoft.com/office/drawing/2014/main" id="{7746A31A-FE29-4488-BB43-D4F0F11E9EE6}"/>
              </a:ext>
            </a:extLst>
          </p:cNvPr>
          <p:cNvSpPr txBox="1"/>
          <p:nvPr/>
        </p:nvSpPr>
        <p:spPr>
          <a:xfrm>
            <a:off x="8037950" y="4385386"/>
            <a:ext cx="1126390" cy="461665"/>
          </a:xfrm>
          <a:prstGeom prst="rect">
            <a:avLst/>
          </a:prstGeom>
          <a:noFill/>
        </p:spPr>
        <p:txBody>
          <a:bodyPr wrap="square" rtlCol="0">
            <a:spAutoFit/>
          </a:bodyPr>
          <a:lstStyle/>
          <a:p>
            <a:pPr algn="ctr"/>
            <a:r>
              <a:rPr lang="en-US" sz="2400" dirty="0"/>
              <a:t>0.209</a:t>
            </a:r>
          </a:p>
        </p:txBody>
      </p:sp>
      <p:sp>
        <p:nvSpPr>
          <p:cNvPr id="20" name="TextBox 19">
            <a:extLst>
              <a:ext uri="{FF2B5EF4-FFF2-40B4-BE49-F238E27FC236}">
                <a16:creationId xmlns:a16="http://schemas.microsoft.com/office/drawing/2014/main" id="{6029B443-BF1A-4A6C-BC00-3078A1E1FA90}"/>
              </a:ext>
            </a:extLst>
          </p:cNvPr>
          <p:cNvSpPr txBox="1"/>
          <p:nvPr/>
        </p:nvSpPr>
        <p:spPr>
          <a:xfrm>
            <a:off x="9322922" y="4385385"/>
            <a:ext cx="2189460" cy="461665"/>
          </a:xfrm>
          <a:prstGeom prst="rect">
            <a:avLst/>
          </a:prstGeom>
          <a:noFill/>
        </p:spPr>
        <p:txBody>
          <a:bodyPr wrap="square" rtlCol="0">
            <a:spAutoFit/>
          </a:bodyPr>
          <a:lstStyle/>
          <a:p>
            <a:pPr algn="ctr"/>
            <a:r>
              <a:rPr lang="en-US" sz="2400" dirty="0"/>
              <a:t>Radians/pulse</a:t>
            </a:r>
          </a:p>
        </p:txBody>
      </p:sp>
      <p:pic>
        <p:nvPicPr>
          <p:cNvPr id="22" name="Picture 21">
            <a:extLst>
              <a:ext uri="{FF2B5EF4-FFF2-40B4-BE49-F238E27FC236}">
                <a16:creationId xmlns:a16="http://schemas.microsoft.com/office/drawing/2014/main" id="{CD521C2D-E944-46F9-8EB6-3724FE6242BC}"/>
              </a:ext>
            </a:extLst>
          </p:cNvPr>
          <p:cNvPicPr>
            <a:picLocks noChangeAspect="1"/>
          </p:cNvPicPr>
          <p:nvPr/>
        </p:nvPicPr>
        <p:blipFill rotWithShape="1">
          <a:blip r:embed="rId3"/>
          <a:srcRect l="24521" r="38571"/>
          <a:stretch/>
        </p:blipFill>
        <p:spPr>
          <a:xfrm>
            <a:off x="7130562" y="3637849"/>
            <a:ext cx="1258321" cy="548640"/>
          </a:xfrm>
          <a:prstGeom prst="rect">
            <a:avLst/>
          </a:prstGeom>
        </p:spPr>
      </p:pic>
      <p:sp>
        <p:nvSpPr>
          <p:cNvPr id="23" name="TextBox 22">
            <a:extLst>
              <a:ext uri="{FF2B5EF4-FFF2-40B4-BE49-F238E27FC236}">
                <a16:creationId xmlns:a16="http://schemas.microsoft.com/office/drawing/2014/main" id="{2EF89674-4EB2-4294-9122-CA3A66962BA2}"/>
              </a:ext>
            </a:extLst>
          </p:cNvPr>
          <p:cNvSpPr txBox="1"/>
          <p:nvPr/>
        </p:nvSpPr>
        <p:spPr>
          <a:xfrm>
            <a:off x="7196527" y="3502244"/>
            <a:ext cx="1126390" cy="461665"/>
          </a:xfrm>
          <a:prstGeom prst="rect">
            <a:avLst/>
          </a:prstGeom>
          <a:noFill/>
        </p:spPr>
        <p:txBody>
          <a:bodyPr wrap="square" rtlCol="0">
            <a:spAutoFit/>
          </a:bodyPr>
          <a:lstStyle/>
          <a:p>
            <a:pPr algn="ctr"/>
            <a:r>
              <a:rPr lang="en-US" sz="2400" dirty="0"/>
              <a:t>30</a:t>
            </a:r>
          </a:p>
        </p:txBody>
      </p:sp>
    </p:spTree>
    <p:extLst>
      <p:ext uri="{BB962C8B-B14F-4D97-AF65-F5344CB8AC3E}">
        <p14:creationId xmlns:p14="http://schemas.microsoft.com/office/powerpoint/2010/main" val="104619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78425" y="5199797"/>
            <a:ext cx="9435152" cy="789673"/>
          </a:xfrm>
        </p:spPr>
        <p:txBody>
          <a:bodyPr vert="horz" lIns="91440" tIns="45720" rIns="91440" bIns="45720" rtlCol="0" anchor="ctr">
            <a:normAutofit/>
          </a:bodyPr>
          <a:lstStyle/>
          <a:p>
            <a:pPr algn="ctr"/>
            <a:r>
              <a:rPr lang="en-US" sz="4000" kern="1200">
                <a:solidFill>
                  <a:schemeClr val="bg1"/>
                </a:solidFill>
                <a:latin typeface="+mj-lt"/>
                <a:ea typeface="+mj-ea"/>
                <a:cs typeface="+mj-cs"/>
              </a:rPr>
              <a:t>Data Analysis</a:t>
            </a:r>
          </a:p>
        </p:txBody>
      </p:sp>
      <p:sp>
        <p:nvSpPr>
          <p:cNvPr id="31" name="Freeform: Shape 30">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2486258549"/>
                  </p:ext>
                </p:extLst>
              </p:nvPr>
            </p:nvGraphicFramePr>
            <p:xfrm>
              <a:off x="861590" y="626940"/>
              <a:ext cx="10477815" cy="3864549"/>
            </p:xfrm>
            <a:graphic>
              <a:graphicData uri="http://schemas.openxmlformats.org/drawingml/2006/table">
                <a:tbl>
                  <a:tblPr firstRow="1" firstCol="1" bandRow="1">
                    <a:noFill/>
                    <a:tableStyleId>{5C22544A-7EE6-4342-B048-85BDC9FD1C3A}</a:tableStyleId>
                  </a:tblPr>
                  <a:tblGrid>
                    <a:gridCol w="1105099">
                      <a:extLst>
                        <a:ext uri="{9D8B030D-6E8A-4147-A177-3AD203B41FA5}">
                          <a16:colId xmlns:a16="http://schemas.microsoft.com/office/drawing/2014/main" val="4021011796"/>
                        </a:ext>
                      </a:extLst>
                    </a:gridCol>
                    <a:gridCol w="2343179">
                      <a:extLst>
                        <a:ext uri="{9D8B030D-6E8A-4147-A177-3AD203B41FA5}">
                          <a16:colId xmlns:a16="http://schemas.microsoft.com/office/drawing/2014/main" val="54218032"/>
                        </a:ext>
                      </a:extLst>
                    </a:gridCol>
                    <a:gridCol w="2343179">
                      <a:extLst>
                        <a:ext uri="{9D8B030D-6E8A-4147-A177-3AD203B41FA5}">
                          <a16:colId xmlns:a16="http://schemas.microsoft.com/office/drawing/2014/main" val="4163564863"/>
                        </a:ext>
                      </a:extLst>
                    </a:gridCol>
                    <a:gridCol w="2343179">
                      <a:extLst>
                        <a:ext uri="{9D8B030D-6E8A-4147-A177-3AD203B41FA5}">
                          <a16:colId xmlns:a16="http://schemas.microsoft.com/office/drawing/2014/main" val="2417390959"/>
                        </a:ext>
                      </a:extLst>
                    </a:gridCol>
                    <a:gridCol w="2343179">
                      <a:extLst>
                        <a:ext uri="{9D8B030D-6E8A-4147-A177-3AD203B41FA5}">
                          <a16:colId xmlns:a16="http://schemas.microsoft.com/office/drawing/2014/main" val="3076385891"/>
                        </a:ext>
                      </a:extLst>
                    </a:gridCol>
                  </a:tblGrid>
                  <a:tr h="757289">
                    <a:tc>
                      <a:txBody>
                        <a:bodyPr/>
                        <a:lstStyle/>
                        <a:p>
                          <a:pPr marL="0" marR="0" algn="ctr">
                            <a:spcBef>
                              <a:spcPts val="0"/>
                            </a:spcBef>
                            <a:spcAft>
                              <a:spcPts val="0"/>
                            </a:spcAft>
                          </a:pPr>
                          <a:r>
                            <a:rPr lang="en-US" sz="1800" b="1" kern="100" cap="none" spc="0">
                              <a:solidFill>
                                <a:schemeClr val="tx1"/>
                              </a:solidFill>
                              <a:effectLst/>
                            </a:rPr>
                            <a:t>Trial</a:t>
                          </a:r>
                          <a:endParaRPr lang="en-US" sz="18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Number of pulses </a:t>
                          </a:r>
                        </a:p>
                        <a:p>
                          <a:pPr marL="0" marR="0" algn="ctr">
                            <a:spcBef>
                              <a:spcPts val="0"/>
                            </a:spcBef>
                            <a:spcAft>
                              <a:spcPts val="0"/>
                            </a:spcAft>
                          </a:pPr>
                          <a:r>
                            <a:rPr lang="en-US" sz="1800" b="1" i="1" kern="100" cap="none" spc="0">
                              <a:solidFill>
                                <a:schemeClr val="tx1"/>
                              </a:solidFill>
                              <a:effectLst/>
                            </a:rPr>
                            <a:t>N</a:t>
                          </a:r>
                          <a:endParaRPr lang="en-US" sz="1800" b="1" i="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Encoder distance </a:t>
                          </a:r>
                          <a:br>
                            <a:rPr lang="en-US" sz="1800" b="1" kern="100" cap="none" spc="0">
                              <a:solidFill>
                                <a:schemeClr val="tx1"/>
                              </a:solidFill>
                              <a:effectLst/>
                            </a:rPr>
                          </a:br>
                          <a:r>
                            <a:rPr lang="en-US" sz="1800" b="1" i="1" cap="none" spc="0">
                              <a:solidFill>
                                <a:schemeClr val="tx1"/>
                              </a:solidFill>
                            </a:rPr>
                            <a:t>r</a:t>
                          </a:r>
                          <a14:m>
                            <m:oMath xmlns:m="http://schemas.openxmlformats.org/officeDocument/2006/math">
                              <m:r>
                                <a:rPr lang="en-US" sz="1800" b="1" i="1" kern="100" cap="none" spc="0" smtClean="0">
                                  <a:solidFill>
                                    <a:schemeClr val="tx1"/>
                                  </a:solidFill>
                                  <a:effectLst/>
                                  <a:latin typeface="Cambria Math" panose="02040503050406030204" pitchFamily="18" charset="0"/>
                                </a:rPr>
                                <m:t> </m:t>
                              </m:r>
                              <m:r>
                                <a:rPr lang="en-US" sz="1800" b="1" kern="100" cap="none" spc="0">
                                  <a:solidFill>
                                    <a:schemeClr val="tx1"/>
                                  </a:solidFill>
                                  <a:effectLst/>
                                  <a:latin typeface="Cambria Math" panose="02040503050406030204" pitchFamily="18" charset="0"/>
                                </a:rPr>
                                <m:t>∙</m:t>
                              </m:r>
                              <m:r>
                                <a:rPr lang="en-US" sz="1800" b="1" i="1" kern="100" cap="none" spc="0" smtClean="0">
                                  <a:solidFill>
                                    <a:schemeClr val="tx1"/>
                                  </a:solidFill>
                                  <a:effectLst/>
                                  <a:latin typeface="Cambria Math" panose="02040503050406030204" pitchFamily="18" charset="0"/>
                                </a:rPr>
                                <m:t>𝑹𝒆𝒔𝒐𝒍𝒖𝒕𝒊𝒐𝒏</m:t>
                              </m:r>
                              <m:r>
                                <a:rPr lang="en-US" sz="1800" b="1" kern="100" cap="none" spc="0" smtClean="0">
                                  <a:solidFill>
                                    <a:schemeClr val="tx1"/>
                                  </a:solidFill>
                                  <a:effectLst/>
                                  <a:latin typeface="Cambria Math" panose="02040503050406030204" pitchFamily="18" charset="0"/>
                                </a:rPr>
                                <m:t>∙</m:t>
                              </m:r>
                            </m:oMath>
                          </a14:m>
                          <a:r>
                            <a:rPr lang="en-US" sz="1800" b="1" i="1" kern="100" cap="none" spc="0">
                              <a:solidFill>
                                <a:schemeClr val="tx1"/>
                              </a:solidFill>
                              <a:effectLst/>
                            </a:rPr>
                            <a:t> N</a:t>
                          </a:r>
                          <a:endParaRPr lang="en-US" sz="1800" b="1" i="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Measured distance with ruler</a:t>
                          </a: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Percent </a:t>
                          </a:r>
                          <a:br>
                            <a:rPr lang="en-US" sz="1800" b="1" kern="100" cap="none" spc="0">
                              <a:solidFill>
                                <a:schemeClr val="tx1"/>
                              </a:solidFill>
                              <a:effectLst/>
                            </a:rPr>
                          </a:br>
                          <a:r>
                            <a:rPr lang="en-US" sz="1800" b="1" kern="100" cap="none" spc="0">
                              <a:solidFill>
                                <a:schemeClr val="tx1"/>
                              </a:solidFill>
                              <a:effectLst/>
                            </a:rPr>
                            <a:t>difference </a:t>
                          </a:r>
                          <a:endParaRPr lang="en-US" sz="18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2001203236"/>
                      </a:ext>
                    </a:extLst>
                  </a:tr>
                  <a:tr h="621452">
                    <a:tc>
                      <a:txBody>
                        <a:bodyPr/>
                        <a:lstStyle/>
                        <a:p>
                          <a:pPr marL="0" marR="0" algn="ctr">
                            <a:spcBef>
                              <a:spcPts val="0"/>
                            </a:spcBef>
                            <a:spcAft>
                              <a:spcPts val="0"/>
                            </a:spcAft>
                          </a:pPr>
                          <a:r>
                            <a:rPr lang="en-US" sz="1300" b="1" kern="100" cap="none" spc="0">
                              <a:solidFill>
                                <a:schemeClr val="tx1"/>
                              </a:solidFill>
                              <a:effectLst/>
                            </a:rPr>
                            <a:t>1</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26 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1.95*.209*26=10.6cm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 10cm</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30-10.6/10=1.94*100</a:t>
                          </a:r>
                        </a:p>
                        <a:p>
                          <a:pPr marL="0" marR="0" algn="ctr">
                            <a:spcBef>
                              <a:spcPts val="0"/>
                            </a:spcBef>
                            <a:spcAft>
                              <a:spcPts val="0"/>
                            </a:spcAft>
                          </a:pPr>
                          <a:r>
                            <a:rPr lang="en-US" sz="1300" kern="100" cap="none" spc="0">
                              <a:solidFill>
                                <a:schemeClr val="tx1"/>
                              </a:solidFill>
                              <a:effectLst/>
                            </a:rPr>
                            <a:t>=194%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124031144"/>
                      </a:ext>
                    </a:extLst>
                  </a:tr>
                  <a:tr h="621452">
                    <a:tc>
                      <a:txBody>
                        <a:bodyPr/>
                        <a:lstStyle/>
                        <a:p>
                          <a:pPr marL="0" marR="0" algn="ctr">
                            <a:spcBef>
                              <a:spcPts val="0"/>
                            </a:spcBef>
                            <a:spcAft>
                              <a:spcPts val="0"/>
                            </a:spcAft>
                          </a:pPr>
                          <a:r>
                            <a:rPr lang="en-US" sz="1300" b="1" kern="100" cap="none" spc="0">
                              <a:solidFill>
                                <a:schemeClr val="tx1"/>
                              </a:solidFill>
                              <a:effectLst/>
                            </a:rPr>
                            <a:t>2</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49 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1.95*.209*20=20.0cm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20cm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30-20.0/20=.5*100</a:t>
                          </a:r>
                        </a:p>
                        <a:p>
                          <a:pPr marL="0" marR="0" algn="ctr">
                            <a:spcBef>
                              <a:spcPts val="0"/>
                            </a:spcBef>
                            <a:spcAft>
                              <a:spcPts val="0"/>
                            </a:spcAft>
                          </a:pPr>
                          <a:r>
                            <a:rPr lang="en-US" sz="1300" kern="100" cap="none" spc="0">
                              <a:solidFill>
                                <a:schemeClr val="tx1"/>
                              </a:solidFill>
                              <a:effectLst/>
                            </a:rPr>
                            <a:t>=50%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24050777"/>
                      </a:ext>
                    </a:extLst>
                  </a:tr>
                  <a:tr h="621452">
                    <a:tc>
                      <a:txBody>
                        <a:bodyPr/>
                        <a:lstStyle/>
                        <a:p>
                          <a:pPr marL="0" marR="0" algn="ctr">
                            <a:spcBef>
                              <a:spcPts val="0"/>
                            </a:spcBef>
                            <a:spcAft>
                              <a:spcPts val="0"/>
                            </a:spcAft>
                          </a:pPr>
                          <a:r>
                            <a:rPr lang="en-US" sz="1300" b="1" kern="100" cap="none" spc="0">
                              <a:solidFill>
                                <a:schemeClr val="tx1"/>
                              </a:solidFill>
                              <a:effectLst/>
                            </a:rPr>
                            <a:t>3</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63 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1.95*.209*63=25.7cm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26cm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30-25.7/26=.17*100</a:t>
                          </a:r>
                        </a:p>
                        <a:p>
                          <a:pPr marL="0" marR="0" algn="ctr">
                            <a:spcBef>
                              <a:spcPts val="0"/>
                            </a:spcBef>
                            <a:spcAft>
                              <a:spcPts val="0"/>
                            </a:spcAft>
                          </a:pPr>
                          <a:r>
                            <a:rPr lang="en-US" sz="1300" kern="100" cap="none" spc="0">
                              <a:solidFill>
                                <a:schemeClr val="tx1"/>
                              </a:solidFill>
                              <a:effectLst/>
                            </a:rPr>
                            <a:t>=17%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035017952"/>
                      </a:ext>
                    </a:extLst>
                  </a:tr>
                  <a:tr h="621452">
                    <a:tc>
                      <a:txBody>
                        <a:bodyPr/>
                        <a:lstStyle/>
                        <a:p>
                          <a:pPr marL="0" marR="0" algn="ctr">
                            <a:spcBef>
                              <a:spcPts val="0"/>
                            </a:spcBef>
                            <a:spcAft>
                              <a:spcPts val="0"/>
                            </a:spcAft>
                          </a:pPr>
                          <a:r>
                            <a:rPr lang="en-US" sz="1300" b="1" kern="100" cap="none" spc="0">
                              <a:solidFill>
                                <a:schemeClr val="tx1"/>
                              </a:solidFill>
                              <a:effectLst/>
                            </a:rPr>
                            <a:t>4</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70 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1.95*.209*70=28.5cm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30-28.5/30=.05*100</a:t>
                          </a:r>
                        </a:p>
                        <a:p>
                          <a:pPr marL="0" marR="0" algn="ctr">
                            <a:spcBef>
                              <a:spcPts val="0"/>
                            </a:spcBef>
                            <a:spcAft>
                              <a:spcPts val="0"/>
                            </a:spcAft>
                          </a:pPr>
                          <a:r>
                            <a:rPr lang="en-US" sz="1300" kern="100" cap="none" spc="0">
                              <a:solidFill>
                                <a:schemeClr val="tx1"/>
                              </a:solidFill>
                              <a:effectLst/>
                            </a:rPr>
                            <a:t>=5%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9912041"/>
                      </a:ext>
                    </a:extLst>
                  </a:tr>
                  <a:tr h="621452">
                    <a:tc>
                      <a:txBody>
                        <a:bodyPr/>
                        <a:lstStyle/>
                        <a:p>
                          <a:pPr marL="0" marR="0" algn="ctr">
                            <a:spcBef>
                              <a:spcPts val="0"/>
                            </a:spcBef>
                            <a:spcAft>
                              <a:spcPts val="0"/>
                            </a:spcAft>
                          </a:pPr>
                          <a:r>
                            <a:rPr lang="en-US" sz="1300" b="1" kern="100" cap="none" spc="0">
                              <a:solidFill>
                                <a:schemeClr val="tx1"/>
                              </a:solidFill>
                              <a:effectLst/>
                            </a:rPr>
                            <a:t>5</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130 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1.95*.209.130=53.0cm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55cm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30-53.0/55=.41*100</a:t>
                          </a:r>
                        </a:p>
                        <a:p>
                          <a:pPr marL="0" marR="0" algn="ctr">
                            <a:spcBef>
                              <a:spcPts val="0"/>
                            </a:spcBef>
                            <a:spcAft>
                              <a:spcPts val="0"/>
                            </a:spcAft>
                          </a:pPr>
                          <a:r>
                            <a:rPr lang="en-US" sz="1300" kern="100" cap="none" spc="0">
                              <a:solidFill>
                                <a:schemeClr val="tx1"/>
                              </a:solidFill>
                              <a:effectLst/>
                            </a:rPr>
                            <a:t>=41%</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12731548"/>
                      </a:ext>
                    </a:extLst>
                  </a:tr>
                </a:tbl>
              </a:graphicData>
            </a:graphic>
          </p:graphicFrame>
        </mc:Choice>
        <mc:Fallback>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2486258549"/>
                  </p:ext>
                </p:extLst>
              </p:nvPr>
            </p:nvGraphicFramePr>
            <p:xfrm>
              <a:off x="861590" y="626940"/>
              <a:ext cx="10477815" cy="3864549"/>
            </p:xfrm>
            <a:graphic>
              <a:graphicData uri="http://schemas.openxmlformats.org/drawingml/2006/table">
                <a:tbl>
                  <a:tblPr firstRow="1" firstCol="1" bandRow="1">
                    <a:noFill/>
                    <a:tableStyleId>{5C22544A-7EE6-4342-B048-85BDC9FD1C3A}</a:tableStyleId>
                  </a:tblPr>
                  <a:tblGrid>
                    <a:gridCol w="1105099">
                      <a:extLst>
                        <a:ext uri="{9D8B030D-6E8A-4147-A177-3AD203B41FA5}">
                          <a16:colId xmlns:a16="http://schemas.microsoft.com/office/drawing/2014/main" val="4021011796"/>
                        </a:ext>
                      </a:extLst>
                    </a:gridCol>
                    <a:gridCol w="2343179">
                      <a:extLst>
                        <a:ext uri="{9D8B030D-6E8A-4147-A177-3AD203B41FA5}">
                          <a16:colId xmlns:a16="http://schemas.microsoft.com/office/drawing/2014/main" val="54218032"/>
                        </a:ext>
                      </a:extLst>
                    </a:gridCol>
                    <a:gridCol w="2343179">
                      <a:extLst>
                        <a:ext uri="{9D8B030D-6E8A-4147-A177-3AD203B41FA5}">
                          <a16:colId xmlns:a16="http://schemas.microsoft.com/office/drawing/2014/main" val="4163564863"/>
                        </a:ext>
                      </a:extLst>
                    </a:gridCol>
                    <a:gridCol w="2343179">
                      <a:extLst>
                        <a:ext uri="{9D8B030D-6E8A-4147-A177-3AD203B41FA5}">
                          <a16:colId xmlns:a16="http://schemas.microsoft.com/office/drawing/2014/main" val="2417390959"/>
                        </a:ext>
                      </a:extLst>
                    </a:gridCol>
                    <a:gridCol w="2343179">
                      <a:extLst>
                        <a:ext uri="{9D8B030D-6E8A-4147-A177-3AD203B41FA5}">
                          <a16:colId xmlns:a16="http://schemas.microsoft.com/office/drawing/2014/main" val="3076385891"/>
                        </a:ext>
                      </a:extLst>
                    </a:gridCol>
                  </a:tblGrid>
                  <a:tr h="757289">
                    <a:tc>
                      <a:txBody>
                        <a:bodyPr/>
                        <a:lstStyle/>
                        <a:p>
                          <a:pPr marL="0" marR="0" algn="ctr">
                            <a:spcBef>
                              <a:spcPts val="0"/>
                            </a:spcBef>
                            <a:spcAft>
                              <a:spcPts val="0"/>
                            </a:spcAft>
                          </a:pPr>
                          <a:r>
                            <a:rPr lang="en-US" sz="1800" b="1" kern="100" cap="none" spc="0">
                              <a:solidFill>
                                <a:schemeClr val="tx1"/>
                              </a:solidFill>
                              <a:effectLst/>
                            </a:rPr>
                            <a:t>Trial</a:t>
                          </a:r>
                          <a:endParaRPr lang="en-US" sz="18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Number of pulses </a:t>
                          </a:r>
                        </a:p>
                        <a:p>
                          <a:pPr marL="0" marR="0" algn="ctr">
                            <a:spcBef>
                              <a:spcPts val="0"/>
                            </a:spcBef>
                            <a:spcAft>
                              <a:spcPts val="0"/>
                            </a:spcAft>
                          </a:pPr>
                          <a:r>
                            <a:rPr lang="en-US" sz="1800" b="1" i="1" kern="100" cap="none" spc="0">
                              <a:solidFill>
                                <a:schemeClr val="tx1"/>
                              </a:solidFill>
                              <a:effectLst/>
                            </a:rPr>
                            <a:t>N</a:t>
                          </a:r>
                          <a:endParaRPr lang="en-US" sz="1800" b="1" i="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endParaRPr lang="en-US"/>
                        </a:p>
                      </a:txBody>
                      <a:tcPr marL="71314" marR="76408" marT="20375" marB="152816" anchor="b">
                        <a:lnL w="12700" cmpd="sng">
                          <a:noFill/>
                        </a:lnL>
                        <a:lnR w="12700" cmpd="sng">
                          <a:noFill/>
                        </a:lnR>
                        <a:lnT w="9525" cap="flat" cmpd="sng" algn="ctr">
                          <a:noFill/>
                          <a:prstDash val="solid"/>
                        </a:lnT>
                        <a:lnB w="38100" cmpd="sng">
                          <a:noFill/>
                        </a:lnB>
                        <a:blipFill>
                          <a:blip r:embed="rId2"/>
                          <a:stretch>
                            <a:fillRect l="-147273" t="-2419" r="-199740" b="-412903"/>
                          </a:stretch>
                        </a:blipFill>
                      </a:tcPr>
                    </a:tc>
                    <a:tc>
                      <a:txBody>
                        <a:bodyPr/>
                        <a:lstStyle/>
                        <a:p>
                          <a:pPr marL="0" marR="0" algn="ctr">
                            <a:spcBef>
                              <a:spcPts val="0"/>
                            </a:spcBef>
                            <a:spcAft>
                              <a:spcPts val="0"/>
                            </a:spcAft>
                          </a:pPr>
                          <a:r>
                            <a:rPr lang="en-US" sz="1800" b="1" kern="100" cap="none" spc="0">
                              <a:solidFill>
                                <a:schemeClr val="tx1"/>
                              </a:solidFill>
                              <a:effectLst/>
                            </a:rPr>
                            <a:t>Measured distance with ruler</a:t>
                          </a:r>
                        </a:p>
                      </a:txBody>
                      <a:tcPr marL="71314" marR="76408" marT="20375" marB="152816" anchor="b">
                        <a:lnL w="12700" cmpd="sng">
                          <a:noFill/>
                        </a:lnL>
                        <a:lnR w="12700" cmpd="sng">
                          <a:noFill/>
                        </a:lnR>
                        <a:lnT w="9525" cap="flat" cmpd="sng" algn="ctr">
                          <a:noFill/>
                          <a:prstDash val="solid"/>
                        </a:lnT>
                        <a:lnB w="38100" cmpd="sng">
                          <a:noFill/>
                        </a:lnB>
                        <a:noFill/>
                      </a:tcPr>
                    </a:tc>
                    <a:tc>
                      <a:txBody>
                        <a:bodyPr/>
                        <a:lstStyle/>
                        <a:p>
                          <a:pPr marL="0" marR="0" algn="ctr">
                            <a:spcBef>
                              <a:spcPts val="0"/>
                            </a:spcBef>
                            <a:spcAft>
                              <a:spcPts val="0"/>
                            </a:spcAft>
                          </a:pPr>
                          <a:r>
                            <a:rPr lang="en-US" sz="1800" b="1" kern="100" cap="none" spc="0">
                              <a:solidFill>
                                <a:schemeClr val="tx1"/>
                              </a:solidFill>
                              <a:effectLst/>
                            </a:rPr>
                            <a:t>Percent </a:t>
                          </a:r>
                          <a:br>
                            <a:rPr lang="en-US" sz="1800" b="1" kern="100" cap="none" spc="0">
                              <a:solidFill>
                                <a:schemeClr val="tx1"/>
                              </a:solidFill>
                              <a:effectLst/>
                            </a:rPr>
                          </a:br>
                          <a:r>
                            <a:rPr lang="en-US" sz="1800" b="1" kern="100" cap="none" spc="0">
                              <a:solidFill>
                                <a:schemeClr val="tx1"/>
                              </a:solidFill>
                              <a:effectLst/>
                            </a:rPr>
                            <a:t>difference </a:t>
                          </a:r>
                          <a:endParaRPr lang="en-US" sz="18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2001203236"/>
                      </a:ext>
                    </a:extLst>
                  </a:tr>
                  <a:tr h="621452">
                    <a:tc>
                      <a:txBody>
                        <a:bodyPr/>
                        <a:lstStyle/>
                        <a:p>
                          <a:pPr marL="0" marR="0" algn="ctr">
                            <a:spcBef>
                              <a:spcPts val="0"/>
                            </a:spcBef>
                            <a:spcAft>
                              <a:spcPts val="0"/>
                            </a:spcAft>
                          </a:pPr>
                          <a:r>
                            <a:rPr lang="en-US" sz="1300" b="1" kern="100" cap="none" spc="0">
                              <a:solidFill>
                                <a:schemeClr val="tx1"/>
                              </a:solidFill>
                              <a:effectLst/>
                            </a:rPr>
                            <a:t>1</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26 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1.95*.209*26=10.6cm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 10cm</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30-10.6/10=1.94*100</a:t>
                          </a:r>
                        </a:p>
                        <a:p>
                          <a:pPr marL="0" marR="0" algn="ctr">
                            <a:spcBef>
                              <a:spcPts val="0"/>
                            </a:spcBef>
                            <a:spcAft>
                              <a:spcPts val="0"/>
                            </a:spcAft>
                          </a:pPr>
                          <a:r>
                            <a:rPr lang="en-US" sz="1300" kern="100" cap="none" spc="0">
                              <a:solidFill>
                                <a:schemeClr val="tx1"/>
                              </a:solidFill>
                              <a:effectLst/>
                            </a:rPr>
                            <a:t>=194%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124031144"/>
                      </a:ext>
                    </a:extLst>
                  </a:tr>
                  <a:tr h="621452">
                    <a:tc>
                      <a:txBody>
                        <a:bodyPr/>
                        <a:lstStyle/>
                        <a:p>
                          <a:pPr marL="0" marR="0" algn="ctr">
                            <a:spcBef>
                              <a:spcPts val="0"/>
                            </a:spcBef>
                            <a:spcAft>
                              <a:spcPts val="0"/>
                            </a:spcAft>
                          </a:pPr>
                          <a:r>
                            <a:rPr lang="en-US" sz="1300" b="1" kern="100" cap="none" spc="0">
                              <a:solidFill>
                                <a:schemeClr val="tx1"/>
                              </a:solidFill>
                              <a:effectLst/>
                            </a:rPr>
                            <a:t>2</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49 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1.95*.209*20=20.0cm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20cm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30-20.0/20=.5*100</a:t>
                          </a:r>
                        </a:p>
                        <a:p>
                          <a:pPr marL="0" marR="0" algn="ctr">
                            <a:spcBef>
                              <a:spcPts val="0"/>
                            </a:spcBef>
                            <a:spcAft>
                              <a:spcPts val="0"/>
                            </a:spcAft>
                          </a:pPr>
                          <a:r>
                            <a:rPr lang="en-US" sz="1300" kern="100" cap="none" spc="0">
                              <a:solidFill>
                                <a:schemeClr val="tx1"/>
                              </a:solidFill>
                              <a:effectLst/>
                            </a:rPr>
                            <a:t>=50%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24050777"/>
                      </a:ext>
                    </a:extLst>
                  </a:tr>
                  <a:tr h="621452">
                    <a:tc>
                      <a:txBody>
                        <a:bodyPr/>
                        <a:lstStyle/>
                        <a:p>
                          <a:pPr marL="0" marR="0" algn="ctr">
                            <a:spcBef>
                              <a:spcPts val="0"/>
                            </a:spcBef>
                            <a:spcAft>
                              <a:spcPts val="0"/>
                            </a:spcAft>
                          </a:pPr>
                          <a:r>
                            <a:rPr lang="en-US" sz="1300" b="1" kern="100" cap="none" spc="0">
                              <a:solidFill>
                                <a:schemeClr val="tx1"/>
                              </a:solidFill>
                              <a:effectLst/>
                            </a:rPr>
                            <a:t>3</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63 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1.95*.209*63=25.7cm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26cm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gn="ctr">
                            <a:spcBef>
                              <a:spcPts val="0"/>
                            </a:spcBef>
                            <a:spcAft>
                              <a:spcPts val="0"/>
                            </a:spcAft>
                          </a:pPr>
                          <a:r>
                            <a:rPr lang="en-US" sz="1300" kern="100" cap="none" spc="0">
                              <a:solidFill>
                                <a:schemeClr val="tx1"/>
                              </a:solidFill>
                              <a:effectLst/>
                            </a:rPr>
                            <a:t>30-25.7/26=.17*100</a:t>
                          </a:r>
                        </a:p>
                        <a:p>
                          <a:pPr marL="0" marR="0" algn="ctr">
                            <a:spcBef>
                              <a:spcPts val="0"/>
                            </a:spcBef>
                            <a:spcAft>
                              <a:spcPts val="0"/>
                            </a:spcAft>
                          </a:pPr>
                          <a:r>
                            <a:rPr lang="en-US" sz="1300" kern="100" cap="none" spc="0">
                              <a:solidFill>
                                <a:schemeClr val="tx1"/>
                              </a:solidFill>
                              <a:effectLst/>
                            </a:rPr>
                            <a:t>=17%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035017952"/>
                      </a:ext>
                    </a:extLst>
                  </a:tr>
                  <a:tr h="621452">
                    <a:tc>
                      <a:txBody>
                        <a:bodyPr/>
                        <a:lstStyle/>
                        <a:p>
                          <a:pPr marL="0" marR="0" algn="ctr">
                            <a:spcBef>
                              <a:spcPts val="0"/>
                            </a:spcBef>
                            <a:spcAft>
                              <a:spcPts val="0"/>
                            </a:spcAft>
                          </a:pPr>
                          <a:r>
                            <a:rPr lang="en-US" sz="1300" b="1" kern="100" cap="none" spc="0">
                              <a:solidFill>
                                <a:schemeClr val="tx1"/>
                              </a:solidFill>
                              <a:effectLst/>
                            </a:rPr>
                            <a:t>4</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70 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1.95*.209*70=28.5cm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300" kern="100" cap="none" spc="0">
                              <a:solidFill>
                                <a:schemeClr val="tx1"/>
                              </a:solidFill>
                              <a:effectLst/>
                            </a:rPr>
                            <a:t>30-28.5/30=.05*100</a:t>
                          </a:r>
                        </a:p>
                        <a:p>
                          <a:pPr marL="0" marR="0" algn="ctr">
                            <a:spcBef>
                              <a:spcPts val="0"/>
                            </a:spcBef>
                            <a:spcAft>
                              <a:spcPts val="0"/>
                            </a:spcAft>
                          </a:pPr>
                          <a:r>
                            <a:rPr lang="en-US" sz="1300" kern="100" cap="none" spc="0">
                              <a:solidFill>
                                <a:schemeClr val="tx1"/>
                              </a:solidFill>
                              <a:effectLst/>
                            </a:rPr>
                            <a:t>=5%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9912041"/>
                      </a:ext>
                    </a:extLst>
                  </a:tr>
                  <a:tr h="621452">
                    <a:tc>
                      <a:txBody>
                        <a:bodyPr/>
                        <a:lstStyle/>
                        <a:p>
                          <a:pPr marL="0" marR="0" algn="ctr">
                            <a:spcBef>
                              <a:spcPts val="0"/>
                            </a:spcBef>
                            <a:spcAft>
                              <a:spcPts val="0"/>
                            </a:spcAft>
                          </a:pPr>
                          <a:r>
                            <a:rPr lang="en-US" sz="1300" b="1" kern="100" cap="none" spc="0">
                              <a:solidFill>
                                <a:schemeClr val="tx1"/>
                              </a:solidFill>
                              <a:effectLst/>
                            </a:rPr>
                            <a:t>5</a:t>
                          </a:r>
                          <a:endParaRPr lang="en-US" sz="13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130 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1.95*.209.130=53.0cm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55cm </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300" kern="100" cap="none" spc="0">
                              <a:solidFill>
                                <a:schemeClr val="tx1"/>
                              </a:solidFill>
                              <a:effectLst/>
                            </a:rPr>
                            <a:t>30-53.0/55=.41*100</a:t>
                          </a:r>
                        </a:p>
                        <a:p>
                          <a:pPr marL="0" marR="0" algn="ctr">
                            <a:spcBef>
                              <a:spcPts val="0"/>
                            </a:spcBef>
                            <a:spcAft>
                              <a:spcPts val="0"/>
                            </a:spcAft>
                          </a:pPr>
                          <a:r>
                            <a:rPr lang="en-US" sz="1300" kern="100" cap="none" spc="0">
                              <a:solidFill>
                                <a:schemeClr val="tx1"/>
                              </a:solidFill>
                              <a:effectLst/>
                            </a:rPr>
                            <a:t>=41%</a:t>
                          </a:r>
                          <a:endParaRPr lang="en-US" sz="13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1314" marR="76408" marT="20375" marB="152816"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949369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295400" y="669925"/>
            <a:ext cx="4800600" cy="1325563"/>
          </a:xfrm>
        </p:spPr>
        <p:txBody>
          <a:bodyPr anchor="b">
            <a:normAutofit/>
          </a:bodyPr>
          <a:lstStyle/>
          <a:p>
            <a:r>
              <a:rPr lang="en-US">
                <a:solidFill>
                  <a:schemeClr val="bg1"/>
                </a:solidFill>
              </a:rPr>
              <a:t>Conclusions</a:t>
            </a: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295400" y="2288833"/>
            <a:ext cx="4800600" cy="3711571"/>
          </a:xfrm>
        </p:spPr>
        <p:txBody>
          <a:bodyPr>
            <a:normAutofit/>
          </a:bodyPr>
          <a:lstStyle/>
          <a:p>
            <a:pPr lvl="0"/>
            <a:r>
              <a:rPr lang="en-US" sz="1300">
                <a:solidFill>
                  <a:schemeClr val="bg1"/>
                </a:solidFill>
              </a:rPr>
              <a:t>Discuss the results and comment on the sources of error. </a:t>
            </a:r>
          </a:p>
          <a:p>
            <a:pPr lvl="1"/>
            <a:r>
              <a:rPr lang="en-US" sz="1300">
                <a:solidFill>
                  <a:schemeClr val="bg1"/>
                </a:solidFill>
              </a:rPr>
              <a:t>Answer:  The % differences seem to have dramatic differences within the experiment noted in the table of the previous slide.</a:t>
            </a:r>
          </a:p>
          <a:p>
            <a:pPr lvl="1"/>
            <a:r>
              <a:rPr lang="en-US" sz="1300">
                <a:solidFill>
                  <a:schemeClr val="bg1"/>
                </a:solidFill>
              </a:rPr>
              <a:t>The rotary sensor slides and it could take several tries to get an accurate reading.</a:t>
            </a:r>
          </a:p>
          <a:p>
            <a:pPr lvl="1"/>
            <a:endParaRPr lang="en-US" sz="1300">
              <a:solidFill>
                <a:schemeClr val="bg1"/>
              </a:solidFill>
            </a:endParaRPr>
          </a:p>
          <a:p>
            <a:pPr marL="457200" lvl="1" indent="0">
              <a:buNone/>
            </a:pPr>
            <a:endParaRPr lang="en-US" sz="1300">
              <a:solidFill>
                <a:schemeClr val="bg1"/>
              </a:solidFill>
            </a:endParaRPr>
          </a:p>
          <a:p>
            <a:pPr lvl="0"/>
            <a:r>
              <a:rPr lang="en-US" sz="1300">
                <a:solidFill>
                  <a:schemeClr val="bg1"/>
                </a:solidFill>
              </a:rPr>
              <a:t>What are some applications of this measuring technique? Could this measuring system be used to measure surfaces that are not flat?</a:t>
            </a:r>
          </a:p>
          <a:p>
            <a:pPr lvl="1"/>
            <a:r>
              <a:rPr lang="en-US" sz="1300">
                <a:solidFill>
                  <a:schemeClr val="bg1"/>
                </a:solidFill>
              </a:rPr>
              <a:t>Answer: I find that this measuring technique isn’t great for measuring even flat surfaces as the size and texture of the object used makes a huge difference in the rotary sensor being reliable and getting functional results. I don’t believe this specific technique with these tools would be any better for non flat surfaces.</a:t>
            </a:r>
          </a:p>
        </p:txBody>
      </p:sp>
      <p:pic>
        <p:nvPicPr>
          <p:cNvPr id="9" name="Picture 8" descr="Digital financial graph">
            <a:extLst>
              <a:ext uri="{FF2B5EF4-FFF2-40B4-BE49-F238E27FC236}">
                <a16:creationId xmlns:a16="http://schemas.microsoft.com/office/drawing/2014/main" id="{FDFF63D6-E0AC-1C0E-D5D6-D66CBBAAAAC2}"/>
              </a:ext>
            </a:extLst>
          </p:cNvPr>
          <p:cNvPicPr>
            <a:picLocks noChangeAspect="1"/>
          </p:cNvPicPr>
          <p:nvPr/>
        </p:nvPicPr>
        <p:blipFill>
          <a:blip r:embed="rId2"/>
          <a:stretch>
            <a:fillRect/>
          </a:stretch>
        </p:blipFill>
        <p:spPr>
          <a:xfrm>
            <a:off x="7137358" y="2145864"/>
            <a:ext cx="4562263" cy="2566272"/>
          </a:xfrm>
          <a:prstGeom prst="rect">
            <a:avLst/>
          </a:prstGeom>
        </p:spPr>
      </p:pic>
      <p:cxnSp>
        <p:nvCxnSpPr>
          <p:cNvPr id="17" name="Straight Connector 1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46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0EEB38B2-BAEC-D217-DA6A-90E620BC90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PHYS204</a:t>
            </a:r>
            <a:br>
              <a:rPr lang="en-US" sz="5200">
                <a:solidFill>
                  <a:srgbClr val="FFFFFF"/>
                </a:solidFill>
              </a:rPr>
            </a:br>
            <a:r>
              <a:rPr lang="en-US" sz="5200">
                <a:solidFill>
                  <a:srgbClr val="FFFFFF"/>
                </a:solidFill>
              </a:rPr>
              <a:t>Project Part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Hall Effect</a:t>
            </a:r>
          </a:p>
        </p:txBody>
      </p:sp>
    </p:spTree>
    <p:extLst>
      <p:ext uri="{BB962C8B-B14F-4D97-AF65-F5344CB8AC3E}">
        <p14:creationId xmlns:p14="http://schemas.microsoft.com/office/powerpoint/2010/main" val="28869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Experimental Set-up (Picture)</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lvl="0" indent="-228600">
              <a:buFont typeface="Arial" panose="020B0604020202020204" pitchFamily="34" charset="0"/>
              <a:buChar char="•"/>
            </a:pPr>
            <a:r>
              <a:rPr lang="en-US" sz="2000">
                <a:solidFill>
                  <a:schemeClr val="bg1"/>
                </a:solidFill>
              </a:rPr>
              <a:t>Materials List: </a:t>
            </a:r>
          </a:p>
          <a:p>
            <a:pPr marL="285750" lvl="0" indent="-228600">
              <a:buFont typeface="Arial" panose="020B0604020202020204" pitchFamily="34" charset="0"/>
              <a:buChar char="•"/>
            </a:pPr>
            <a:r>
              <a:rPr lang="en-US" sz="2000">
                <a:solidFill>
                  <a:schemeClr val="bg1"/>
                </a:solidFill>
              </a:rPr>
              <a:t>ESP32 microprocessor </a:t>
            </a:r>
          </a:p>
          <a:p>
            <a:pPr marL="285750" lvl="0" indent="-228600">
              <a:buFont typeface="Arial" panose="020B0604020202020204" pitchFamily="34" charset="0"/>
              <a:buChar char="•"/>
            </a:pPr>
            <a:r>
              <a:rPr lang="en-US" sz="2000">
                <a:solidFill>
                  <a:schemeClr val="bg1"/>
                </a:solidFill>
              </a:rPr>
              <a:t>Micro-USB cable</a:t>
            </a:r>
          </a:p>
          <a:p>
            <a:pPr marL="285750" lvl="0" indent="-228600">
              <a:buFont typeface="Arial" panose="020B0604020202020204" pitchFamily="34" charset="0"/>
              <a:buChar char="•"/>
            </a:pPr>
            <a:r>
              <a:rPr lang="en-US" sz="2000">
                <a:solidFill>
                  <a:schemeClr val="bg1"/>
                </a:solidFill>
              </a:rPr>
              <a:t>Magnet</a:t>
            </a:r>
          </a:p>
          <a:p>
            <a:pPr indent="-228600">
              <a:buFont typeface="Arial" panose="020B0604020202020204" pitchFamily="34" charset="0"/>
              <a:buChar char="•"/>
            </a:pPr>
            <a:endParaRPr lang="en-US" sz="2000">
              <a:solidFill>
                <a:schemeClr val="bg1"/>
              </a:solidFill>
            </a:endParaRPr>
          </a:p>
          <a:p>
            <a:pPr indent="-228600">
              <a:buFont typeface="Arial" panose="020B0604020202020204" pitchFamily="34" charset="0"/>
              <a:buChar char="•"/>
            </a:pPr>
            <a:endParaRPr lang="en-US" sz="2000">
              <a:solidFill>
                <a:schemeClr val="bg1"/>
              </a:solidFill>
            </a:endParaRP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Placeholder 3" descr="A key on a table&#10;&#10;Description automatically generated with low confidence">
            <a:extLst>
              <a:ext uri="{FF2B5EF4-FFF2-40B4-BE49-F238E27FC236}">
                <a16:creationId xmlns:a16="http://schemas.microsoft.com/office/drawing/2014/main" id="{BBA6FEA6-B873-4C30-8AAA-B0625903AA3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7121574" y="595725"/>
            <a:ext cx="4474304" cy="5666547"/>
          </a:xfrm>
          <a:prstGeom prst="rect">
            <a:avLst/>
          </a:prstGeom>
        </p:spPr>
      </p:pic>
    </p:spTree>
    <p:extLst>
      <p:ext uri="{BB962C8B-B14F-4D97-AF65-F5344CB8AC3E}">
        <p14:creationId xmlns:p14="http://schemas.microsoft.com/office/powerpoint/2010/main" val="264363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Raw Data (Screenshot)</a:t>
            </a:r>
          </a:p>
        </p:txBody>
      </p:sp>
      <p:cxnSp>
        <p:nvCxnSpPr>
          <p:cNvPr id="24" name="Straight Connector 2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Screenshot of Serial Monitor from Arduino IDE showing raw data. </a:t>
            </a:r>
          </a:p>
          <a:p>
            <a:pPr indent="-228600">
              <a:buFont typeface="Arial" panose="020B0604020202020204" pitchFamily="34" charset="0"/>
              <a:buChar char="•"/>
            </a:pPr>
            <a:r>
              <a:rPr lang="en-US" sz="2000" b="1">
                <a:solidFill>
                  <a:schemeClr val="bg1"/>
                </a:solidFill>
              </a:rPr>
              <a:t>Must include your name displayed in the Serial Monitor. </a:t>
            </a:r>
          </a:p>
          <a:p>
            <a:pPr indent="-228600">
              <a:buFont typeface="Arial" panose="020B0604020202020204" pitchFamily="34" charset="0"/>
              <a:buChar char="•"/>
            </a:pPr>
            <a:r>
              <a:rPr lang="en-US" sz="2000" b="1">
                <a:solidFill>
                  <a:schemeClr val="bg1"/>
                </a:solidFill>
              </a:rPr>
              <a:t>Press EN button to display name.</a:t>
            </a:r>
          </a:p>
          <a:p>
            <a:pPr indent="-228600">
              <a:buFont typeface="Arial" panose="020B0604020202020204" pitchFamily="34" charset="0"/>
              <a:buChar char="•"/>
            </a:pPr>
            <a:r>
              <a:rPr lang="en-US" sz="2000" b="1">
                <a:solidFill>
                  <a:schemeClr val="bg1"/>
                </a:solidFill>
              </a:rPr>
              <a:t>Unselect “Autoscroll” and scroll all the way up.</a:t>
            </a:r>
          </a:p>
        </p:txBody>
      </p: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Graphical user interface, text, application, email&#10;&#10;Description automatically generated">
            <a:extLst>
              <a:ext uri="{FF2B5EF4-FFF2-40B4-BE49-F238E27FC236}">
                <a16:creationId xmlns:a16="http://schemas.microsoft.com/office/drawing/2014/main" id="{1B23C7E3-4018-4037-8E3B-DA4404DA7B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776" t="-574" r="49317" b="572"/>
          <a:stretch/>
        </p:blipFill>
        <p:spPr>
          <a:xfrm>
            <a:off x="1350498" y="-39337"/>
            <a:ext cx="10515832" cy="6857990"/>
          </a:xfrm>
          <a:prstGeom prst="rect">
            <a:avLst/>
          </a:prstGeom>
        </p:spPr>
      </p:pic>
    </p:spTree>
    <p:extLst>
      <p:ext uri="{BB962C8B-B14F-4D97-AF65-F5344CB8AC3E}">
        <p14:creationId xmlns:p14="http://schemas.microsoft.com/office/powerpoint/2010/main" val="132569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838200" y="1641752"/>
            <a:ext cx="4391025" cy="1323439"/>
          </a:xfrm>
        </p:spPr>
        <p:txBody>
          <a:bodyPr vert="horz" lIns="91440" tIns="45720" rIns="91440" bIns="45720" rtlCol="0" anchor="t">
            <a:normAutofit/>
          </a:bodyPr>
          <a:lstStyle/>
          <a:p>
            <a:r>
              <a:rPr lang="en-US" sz="4000" kern="1200">
                <a:solidFill>
                  <a:schemeClr val="bg1"/>
                </a:solidFill>
                <a:latin typeface="+mj-lt"/>
                <a:ea typeface="+mj-ea"/>
                <a:cs typeface="+mj-cs"/>
              </a:rPr>
              <a:t>Data Analysis (Screenshot)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838200" y="3146400"/>
            <a:ext cx="4391025" cy="2454300"/>
          </a:xfrm>
        </p:spPr>
        <p:txBody>
          <a:bodyPr vert="horz" lIns="91440" tIns="45720" rIns="91440" bIns="45720" rtlCol="0">
            <a:normAutofit/>
          </a:bodyPr>
          <a:lstStyle/>
          <a:p>
            <a:pPr indent="-228600">
              <a:buFont typeface="Arial" panose="020B0604020202020204" pitchFamily="34" charset="0"/>
              <a:buChar char="•"/>
            </a:pPr>
            <a:r>
              <a:rPr lang="en-US" sz="2400">
                <a:solidFill>
                  <a:schemeClr val="bg1">
                    <a:alpha val="80000"/>
                  </a:schemeClr>
                </a:solidFill>
              </a:rPr>
              <a:t>Screenshot data plotted in Excel. </a:t>
            </a:r>
          </a:p>
          <a:p>
            <a:pPr indent="-228600">
              <a:buFont typeface="Arial" panose="020B0604020202020204" pitchFamily="34" charset="0"/>
              <a:buChar char="•"/>
            </a:pPr>
            <a:endParaRPr lang="en-US" sz="2400">
              <a:solidFill>
                <a:schemeClr val="bg1">
                  <a:alpha val="80000"/>
                </a:schemeClr>
              </a:solidFill>
            </a:endParaRPr>
          </a:p>
        </p:txBody>
      </p:sp>
      <p:pic>
        <p:nvPicPr>
          <p:cNvPr id="6" name="Content Placeholder 5" descr="Graphical user interface, text, application&#10;&#10;Description automatically generated">
            <a:extLst>
              <a:ext uri="{FF2B5EF4-FFF2-40B4-BE49-F238E27FC236}">
                <a16:creationId xmlns:a16="http://schemas.microsoft.com/office/drawing/2014/main" id="{26B4DBE0-5826-4DC7-BA55-61852998BA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9504" y="942535"/>
            <a:ext cx="7582496" cy="4380683"/>
          </a:xfrm>
          <a:prstGeom prst="rect">
            <a:avLst/>
          </a:prstGeom>
        </p:spPr>
      </p:pic>
    </p:spTree>
    <p:extLst>
      <p:ext uri="{BB962C8B-B14F-4D97-AF65-F5344CB8AC3E}">
        <p14:creationId xmlns:p14="http://schemas.microsoft.com/office/powerpoint/2010/main" val="70923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Conclusions</a:t>
            </a:r>
          </a:p>
        </p:txBody>
      </p:sp>
      <p:grpSp>
        <p:nvGrpSpPr>
          <p:cNvPr id="20" name="Group 19">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1" name="Freeform: Shape 2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4"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Oval 27">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6234868" y="1130846"/>
            <a:ext cx="5217173" cy="4351338"/>
          </a:xfrm>
        </p:spPr>
        <p:txBody>
          <a:bodyPr>
            <a:normAutofit/>
          </a:bodyPr>
          <a:lstStyle/>
          <a:p>
            <a:pPr lvl="0"/>
            <a:r>
              <a:rPr lang="en-US" sz="1600" dirty="0">
                <a:solidFill>
                  <a:schemeClr val="bg1"/>
                </a:solidFill>
              </a:rPr>
              <a:t>Discuss the results and comment on the sources of error.</a:t>
            </a:r>
          </a:p>
          <a:p>
            <a:pPr lvl="1"/>
            <a:r>
              <a:rPr lang="en-US" sz="1600" dirty="0">
                <a:solidFill>
                  <a:schemeClr val="bg1"/>
                </a:solidFill>
              </a:rPr>
              <a:t>Answer: I didn’t have access to a magnet with a stronger force and at times even flipping the magnet didn’t give me an opposite reaction in the serial monitor.</a:t>
            </a:r>
          </a:p>
          <a:p>
            <a:pPr marL="457200" lvl="1" indent="0">
              <a:buNone/>
            </a:pPr>
            <a:endParaRPr lang="en-US" sz="1600" dirty="0">
              <a:solidFill>
                <a:schemeClr val="bg1"/>
              </a:solidFill>
            </a:endParaRPr>
          </a:p>
          <a:p>
            <a:pPr lvl="0"/>
            <a:r>
              <a:rPr lang="en-US" sz="1600" dirty="0">
                <a:solidFill>
                  <a:schemeClr val="bg1"/>
                </a:solidFill>
              </a:rPr>
              <a:t>Describe how the Hall sensor works. What are some applications for the Hall effect sensor? </a:t>
            </a:r>
          </a:p>
          <a:p>
            <a:pPr lvl="1"/>
            <a:r>
              <a:rPr lang="en-US" sz="1600" dirty="0">
                <a:solidFill>
                  <a:schemeClr val="bg1"/>
                </a:solidFill>
              </a:rPr>
              <a:t>Answer:” </a:t>
            </a:r>
            <a:r>
              <a:rPr lang="en-US" sz="1600" kern="100" dirty="0">
                <a:solidFill>
                  <a:schemeClr val="bg1"/>
                </a:solidFill>
                <a:effectLst/>
                <a:latin typeface="Liberation Serif"/>
                <a:ea typeface="SimSun" panose="02010600030101010101" pitchFamily="2" charset="-122"/>
                <a:cs typeface="Lucida Sans" panose="020B0602030504020204" pitchFamily="34" charset="0"/>
              </a:rPr>
              <a:t>ESP32 microprocessor to measure the proportional voltage under the effect of a magnetic field. The hall effect sensor is located behind the metal lid of the ESP32 chip. The measurements from the sensor can increase or become negative depending on the magnet pole facing the sensor.”-course module Template</a:t>
            </a:r>
          </a:p>
          <a:p>
            <a:pPr lvl="1"/>
            <a:endParaRPr lang="en-US" sz="1300" dirty="0">
              <a:solidFill>
                <a:schemeClr val="bg1"/>
              </a:solidFill>
            </a:endParaRPr>
          </a:p>
        </p:txBody>
      </p:sp>
      <p:grpSp>
        <p:nvGrpSpPr>
          <p:cNvPr id="32"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707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icture containing text&#10;&#10;Description automatically generated">
            <a:extLst>
              <a:ext uri="{FF2B5EF4-FFF2-40B4-BE49-F238E27FC236}">
                <a16:creationId xmlns:a16="http://schemas.microsoft.com/office/drawing/2014/main" id="{E1212956-DA71-4044-96FA-961849A1054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39" r="9358"/>
          <a:stretch/>
        </p:blipFill>
        <p:spPr>
          <a:xfrm rot="10800000">
            <a:off x="4117521" y="10"/>
            <a:ext cx="8074479" cy="6857990"/>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04672" y="2022601"/>
            <a:ext cx="3941499" cy="4154361"/>
          </a:xfrm>
        </p:spPr>
        <p:txBody>
          <a:bodyPr vert="horz" lIns="91440" tIns="45720" rIns="91440" bIns="45720" rtlCol="0">
            <a:normAutofit/>
          </a:bodyPr>
          <a:lstStyle/>
          <a:p>
            <a:pPr lvl="0" indent="-228600">
              <a:buFont typeface="Arial" panose="020B0604020202020204" pitchFamily="34" charset="0"/>
              <a:buChar char="•"/>
            </a:pPr>
            <a:r>
              <a:rPr lang="en-US" sz="2000"/>
              <a:t>Mega 2560 Board</a:t>
            </a:r>
          </a:p>
          <a:p>
            <a:pPr lvl="0" indent="-228600">
              <a:buFont typeface="Arial" panose="020B0604020202020204" pitchFamily="34" charset="0"/>
              <a:buChar char="•"/>
            </a:pPr>
            <a:r>
              <a:rPr lang="en-US" sz="2000"/>
              <a:t>Ultrasonic sensor HC-SR04</a:t>
            </a:r>
          </a:p>
          <a:p>
            <a:pPr lvl="0" indent="-228600">
              <a:buFont typeface="Arial" panose="020B0604020202020204" pitchFamily="34" charset="0"/>
              <a:buChar char="•"/>
            </a:pPr>
            <a:r>
              <a:rPr lang="en-US" sz="2000"/>
              <a:t>Male to Male Wires</a:t>
            </a:r>
          </a:p>
          <a:p>
            <a:pPr lvl="0" indent="-228600">
              <a:buFont typeface="Arial" panose="020B0604020202020204" pitchFamily="34" charset="0"/>
              <a:buChar char="•"/>
            </a:pPr>
            <a:r>
              <a:rPr lang="en-US" sz="2000"/>
              <a:t>Breadboard</a:t>
            </a:r>
          </a:p>
          <a:p>
            <a:pPr lvl="0" indent="-228600">
              <a:buFont typeface="Arial" panose="020B0604020202020204" pitchFamily="34" charset="0"/>
              <a:buChar char="•"/>
            </a:pPr>
            <a:r>
              <a:rPr lang="en-US" sz="2000"/>
              <a:t>USB cable</a:t>
            </a:r>
          </a:p>
          <a:p>
            <a:pPr lvl="0" indent="-228600">
              <a:buFont typeface="Arial" panose="020B0604020202020204" pitchFamily="34" charset="0"/>
              <a:buChar char="•"/>
            </a:pPr>
            <a:r>
              <a:rPr lang="en-US" sz="2000"/>
              <a:t>Ruler or tape measurer </a:t>
            </a:r>
          </a:p>
          <a:p>
            <a:pPr lvl="0" indent="-228600">
              <a:buFont typeface="Arial" panose="020B0604020202020204" pitchFamily="34" charset="0"/>
              <a:buChar char="•"/>
            </a:pPr>
            <a:r>
              <a:rPr lang="en-US" sz="2000"/>
              <a:t>Object to act as obstacle and/or undergo free-fall </a:t>
            </a:r>
          </a:p>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93887885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83E71C9-5BC1-4ECD-BFE3-82B1A54E13FA}"/>
              </a:ext>
            </a:extLst>
          </p:cNvPr>
          <p:cNvSpPr>
            <a:spLocks noGrp="1"/>
          </p:cNvSpPr>
          <p:nvPr>
            <p:ph type="title"/>
          </p:nvPr>
        </p:nvSpPr>
        <p:spPr>
          <a:xfrm>
            <a:off x="922635" y="1250575"/>
            <a:ext cx="4604274" cy="4163210"/>
          </a:xfrm>
        </p:spPr>
        <p:txBody>
          <a:bodyPr anchor="ctr">
            <a:normAutofit/>
          </a:bodyPr>
          <a:lstStyle/>
          <a:p>
            <a:r>
              <a:rPr lang="en-US" sz="6800" dirty="0">
                <a:solidFill>
                  <a:schemeClr val="bg1"/>
                </a:solidFill>
              </a:rPr>
              <a:t>Challenges Throughout Project</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EDF818-5292-4AD6-8C56-F114B43768A2}"/>
              </a:ext>
            </a:extLst>
          </p:cNvPr>
          <p:cNvSpPr>
            <a:spLocks noGrp="1"/>
          </p:cNvSpPr>
          <p:nvPr>
            <p:ph idx="1"/>
          </p:nvPr>
        </p:nvSpPr>
        <p:spPr>
          <a:xfrm>
            <a:off x="6293224" y="860612"/>
            <a:ext cx="4797909" cy="5023821"/>
          </a:xfrm>
        </p:spPr>
        <p:txBody>
          <a:bodyPr anchor="ctr">
            <a:normAutofit/>
          </a:bodyPr>
          <a:lstStyle/>
          <a:p>
            <a:r>
              <a:rPr lang="en-US" sz="2000" dirty="0">
                <a:solidFill>
                  <a:schemeClr val="bg1"/>
                </a:solidFill>
              </a:rPr>
              <a:t>Percent difference was confusing and hard to convert for me due to large discrepancies in the sensors.</a:t>
            </a:r>
          </a:p>
          <a:p>
            <a:r>
              <a:rPr lang="en-US" sz="2000" dirty="0">
                <a:solidFill>
                  <a:schemeClr val="bg1"/>
                </a:solidFill>
              </a:rPr>
              <a:t>Sensors were unstable causing larger fluctuation in the data</a:t>
            </a:r>
          </a:p>
          <a:p>
            <a:r>
              <a:rPr lang="en-US" sz="2000" dirty="0">
                <a:solidFill>
                  <a:schemeClr val="bg1"/>
                </a:solidFill>
              </a:rPr>
              <a:t> Getting clear readings with sensors and having to do multiple trial runs to get clean figures for the data analysis</a:t>
            </a:r>
          </a:p>
          <a:p>
            <a:r>
              <a:rPr lang="en-US" sz="2000" dirty="0">
                <a:solidFill>
                  <a:schemeClr val="bg1"/>
                </a:solidFill>
              </a:rPr>
              <a:t>Rotary sensor was difficult to use finding the perfect object to attach and a surface with enough traction was a huge challenge in getting that sensor to work properly for testing.</a:t>
            </a:r>
          </a:p>
          <a:p>
            <a:pPr marL="0" indent="0">
              <a:buNone/>
            </a:pPr>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4281865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882AF-E610-45E9-930D-AAD37DCA916F}"/>
              </a:ext>
            </a:extLst>
          </p:cNvPr>
          <p:cNvSpPr>
            <a:spLocks noGrp="1"/>
          </p:cNvSpPr>
          <p:nvPr>
            <p:ph type="title"/>
          </p:nvPr>
        </p:nvSpPr>
        <p:spPr>
          <a:xfrm>
            <a:off x="4553733" y="548464"/>
            <a:ext cx="6798541" cy="1675623"/>
          </a:xfrm>
        </p:spPr>
        <p:txBody>
          <a:bodyPr anchor="b">
            <a:normAutofit/>
          </a:bodyPr>
          <a:lstStyle/>
          <a:p>
            <a:r>
              <a:rPr lang="en-US" sz="4000"/>
              <a:t>Career skills Obtained from Project</a:t>
            </a:r>
          </a:p>
        </p:txBody>
      </p:sp>
      <p:pic>
        <p:nvPicPr>
          <p:cNvPr id="18" name="Picture 4" descr="A colourful light bulb with business icons">
            <a:extLst>
              <a:ext uri="{FF2B5EF4-FFF2-40B4-BE49-F238E27FC236}">
                <a16:creationId xmlns:a16="http://schemas.microsoft.com/office/drawing/2014/main" id="{463095AC-FF20-F421-AAFD-CBF9241151A0}"/>
              </a:ext>
            </a:extLst>
          </p:cNvPr>
          <p:cNvPicPr>
            <a:picLocks noChangeAspect="1"/>
          </p:cNvPicPr>
          <p:nvPr/>
        </p:nvPicPr>
        <p:blipFill rotWithShape="1">
          <a:blip r:embed="rId2"/>
          <a:srcRect l="24491" r="32676" b="1"/>
          <a:stretch/>
        </p:blipFill>
        <p:spPr>
          <a:xfrm>
            <a:off x="1" y="10"/>
            <a:ext cx="4196496" cy="6857990"/>
          </a:xfrm>
          <a:prstGeom prst="rect">
            <a:avLst/>
          </a:prstGeom>
          <a:effectLst/>
        </p:spPr>
      </p:pic>
      <p:sp>
        <p:nvSpPr>
          <p:cNvPr id="19" name="Content Placeholder 2">
            <a:extLst>
              <a:ext uri="{FF2B5EF4-FFF2-40B4-BE49-F238E27FC236}">
                <a16:creationId xmlns:a16="http://schemas.microsoft.com/office/drawing/2014/main" id="{74271423-0367-48FB-B260-DD2BB9E6048C}"/>
              </a:ext>
            </a:extLst>
          </p:cNvPr>
          <p:cNvSpPr>
            <a:spLocks noGrp="1"/>
          </p:cNvSpPr>
          <p:nvPr>
            <p:ph idx="1"/>
          </p:nvPr>
        </p:nvSpPr>
        <p:spPr>
          <a:xfrm>
            <a:off x="4553734" y="2409830"/>
            <a:ext cx="6798539" cy="3705217"/>
          </a:xfrm>
        </p:spPr>
        <p:txBody>
          <a:bodyPr>
            <a:normAutofit/>
          </a:bodyPr>
          <a:lstStyle/>
          <a:p>
            <a:r>
              <a:rPr lang="en-US" sz="2000" dirty="0"/>
              <a:t>Patience</a:t>
            </a:r>
          </a:p>
          <a:p>
            <a:r>
              <a:rPr lang="en-US" sz="2000" dirty="0"/>
              <a:t>Broader understanding of Applied Physics</a:t>
            </a:r>
          </a:p>
          <a:p>
            <a:r>
              <a:rPr lang="en-US" sz="2000" dirty="0"/>
              <a:t>Experience with Sensors wiring and coding</a:t>
            </a:r>
          </a:p>
          <a:p>
            <a:r>
              <a:rPr lang="en-US" sz="2000" dirty="0"/>
              <a:t>Creating spreadsheets and graphs in Excel</a:t>
            </a:r>
          </a:p>
          <a:p>
            <a:r>
              <a:rPr lang="en-US" sz="2000" dirty="0"/>
              <a:t>Producing and crafting Power Points</a:t>
            </a:r>
          </a:p>
          <a:p>
            <a:r>
              <a:rPr lang="en-US" sz="2000" dirty="0"/>
              <a:t>Following instructions</a:t>
            </a:r>
          </a:p>
          <a:p>
            <a:r>
              <a:rPr lang="en-US" sz="2000" dirty="0"/>
              <a:t>Recording Data</a:t>
            </a:r>
          </a:p>
        </p:txBody>
      </p:sp>
    </p:spTree>
    <p:extLst>
      <p:ext uri="{BB962C8B-B14F-4D97-AF65-F5344CB8AC3E}">
        <p14:creationId xmlns:p14="http://schemas.microsoft.com/office/powerpoint/2010/main" val="1850180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lculus formula">
            <a:extLst>
              <a:ext uri="{FF2B5EF4-FFF2-40B4-BE49-F238E27FC236}">
                <a16:creationId xmlns:a16="http://schemas.microsoft.com/office/drawing/2014/main" id="{E9E7324A-16CE-C406-974E-C90AC532A080}"/>
              </a:ext>
            </a:extLst>
          </p:cNvPr>
          <p:cNvPicPr>
            <a:picLocks noChangeAspect="1"/>
          </p:cNvPicPr>
          <p:nvPr/>
        </p:nvPicPr>
        <p:blipFill rotWithShape="1">
          <a:blip r:embed="rId2">
            <a:alphaModFix amt="40000"/>
          </a:blip>
          <a:srcRect t="2084" b="13647"/>
          <a:stretch/>
        </p:blipFill>
        <p:spPr>
          <a:xfrm>
            <a:off x="20" y="10"/>
            <a:ext cx="12191980" cy="6857990"/>
          </a:xfrm>
          <a:prstGeom prst="rect">
            <a:avLst/>
          </a:prstGeom>
        </p:spPr>
      </p:pic>
      <p:sp>
        <p:nvSpPr>
          <p:cNvPr id="2" name="Title 1">
            <a:extLst>
              <a:ext uri="{FF2B5EF4-FFF2-40B4-BE49-F238E27FC236}">
                <a16:creationId xmlns:a16="http://schemas.microsoft.com/office/drawing/2014/main" id="{8A3F29F0-0AA1-4D7B-B6A5-4FD6F6363B9A}"/>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a:ln w="22225">
                  <a:solidFill>
                    <a:schemeClr val="tx1"/>
                  </a:solidFill>
                  <a:miter lim="800000"/>
                </a:ln>
                <a:noFill/>
              </a:rPr>
              <a:t>The End</a:t>
            </a:r>
            <a:endParaRPr lang="en-US" sz="11500" dirty="0">
              <a:ln w="22225">
                <a:solidFill>
                  <a:schemeClr val="tx1"/>
                </a:solidFill>
                <a:miter lim="800000"/>
              </a:ln>
              <a:noFill/>
            </a:endParaRPr>
          </a:p>
        </p:txBody>
      </p:sp>
    </p:spTree>
    <p:extLst>
      <p:ext uri="{BB962C8B-B14F-4D97-AF65-F5344CB8AC3E}">
        <p14:creationId xmlns:p14="http://schemas.microsoft.com/office/powerpoint/2010/main" val="18268698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icture containing text&#10;&#10;Description automatically generated">
            <a:extLst>
              <a:ext uri="{FF2B5EF4-FFF2-40B4-BE49-F238E27FC236}">
                <a16:creationId xmlns:a16="http://schemas.microsoft.com/office/drawing/2014/main" id="{82E833D5-B9FB-4BA0-9B13-65241C8F8A1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405" r="9405"/>
          <a:stretch/>
        </p:blipFill>
        <p:spPr>
          <a:xfrm>
            <a:off x="4767943" y="10"/>
            <a:ext cx="7424057" cy="6857990"/>
          </a:xfrm>
          <a:prstGeom prst="rect">
            <a:avLst/>
          </a:prstGeom>
        </p:spPr>
      </p:pic>
      <p:sp>
        <p:nvSpPr>
          <p:cNvPr id="29" name="Freeform: Shape 28">
            <a:extLst>
              <a:ext uri="{FF2B5EF4-FFF2-40B4-BE49-F238E27FC236}">
                <a16:creationId xmlns:a16="http://schemas.microsoft.com/office/drawing/2014/main" id="{87A9A6A7-E39F-4FDE-84E7-DF614CAD5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EFB6BDD-6CEB-4245-A31D-D56E4BEB0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4671" y="4851399"/>
            <a:ext cx="6159465" cy="1325563"/>
          </a:xfrm>
        </p:spPr>
        <p:txBody>
          <a:bodyPr vert="horz" lIns="91440" tIns="45720" rIns="91440" bIns="45720" rtlCol="0" anchor="ctr">
            <a:normAutofit/>
          </a:bodyPr>
          <a:lstStyle/>
          <a:p>
            <a:r>
              <a:rPr lang="en-US" sz="4400"/>
              <a:t>Materials List (Picture)</a:t>
            </a:r>
            <a:endParaRPr lang="en-US" sz="440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04672" y="365760"/>
            <a:ext cx="4330664" cy="4154361"/>
          </a:xfrm>
        </p:spPr>
        <p:txBody>
          <a:bodyPr vert="horz" lIns="91440" tIns="45720" rIns="91440" bIns="45720" rtlCol="0" anchor="ctr">
            <a:normAutofit/>
          </a:bodyPr>
          <a:lstStyle/>
          <a:p>
            <a:pPr lvl="0" indent="-228600">
              <a:buFont typeface="Arial" panose="020B0604020202020204" pitchFamily="34" charset="0"/>
              <a:buChar char="•"/>
            </a:pPr>
            <a:r>
              <a:rPr lang="en-US" sz="2000"/>
              <a:t>Mega 2560 Board</a:t>
            </a:r>
          </a:p>
          <a:p>
            <a:pPr lvl="0" indent="-228600">
              <a:buFont typeface="Arial" panose="020B0604020202020204" pitchFamily="34" charset="0"/>
              <a:buChar char="•"/>
            </a:pPr>
            <a:r>
              <a:rPr lang="en-US" sz="2000"/>
              <a:t>Rotary Encoder Part KY-040</a:t>
            </a:r>
          </a:p>
          <a:p>
            <a:pPr lvl="0" indent="-228600">
              <a:buFont typeface="Arial" panose="020B0604020202020204" pitchFamily="34" charset="0"/>
              <a:buChar char="•"/>
            </a:pPr>
            <a:r>
              <a:rPr lang="en-US" sz="2000"/>
              <a:t>Male to Female Wires</a:t>
            </a:r>
          </a:p>
          <a:p>
            <a:pPr lvl="0" indent="-228600">
              <a:buFont typeface="Arial" panose="020B0604020202020204" pitchFamily="34" charset="0"/>
              <a:buChar char="•"/>
            </a:pPr>
            <a:r>
              <a:rPr lang="en-US" sz="2000"/>
              <a:t>USB cable</a:t>
            </a:r>
          </a:p>
          <a:p>
            <a:pPr lvl="0" indent="-228600">
              <a:buFont typeface="Arial" panose="020B0604020202020204" pitchFamily="34" charset="0"/>
              <a:buChar char="•"/>
            </a:pPr>
            <a:r>
              <a:rPr lang="en-US" sz="2000"/>
              <a:t>Object to attach onto rotary encoder </a:t>
            </a:r>
          </a:p>
          <a:p>
            <a:pPr lvl="0" indent="-228600">
              <a:buFont typeface="Arial" panose="020B0604020202020204" pitchFamily="34" charset="0"/>
              <a:buChar char="•"/>
            </a:pPr>
            <a:r>
              <a:rPr lang="en-US" sz="2000"/>
              <a:t>Ruler or tape measurer </a:t>
            </a:r>
          </a:p>
        </p:txBody>
      </p:sp>
    </p:spTree>
    <p:extLst>
      <p:ext uri="{BB962C8B-B14F-4D97-AF65-F5344CB8AC3E}">
        <p14:creationId xmlns:p14="http://schemas.microsoft.com/office/powerpoint/2010/main" val="9395863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A picture containing text, floor, indoor&#10;&#10;Description automatically generated">
            <a:extLst>
              <a:ext uri="{FF2B5EF4-FFF2-40B4-BE49-F238E27FC236}">
                <a16:creationId xmlns:a16="http://schemas.microsoft.com/office/drawing/2014/main" id="{64B3ECE8-C54D-4A37-93BF-C4F3E04EBE1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6719"/>
          <a:stretch/>
        </p:blipFill>
        <p:spPr>
          <a:xfrm rot="5400000">
            <a:off x="-340963" y="340963"/>
            <a:ext cx="6858000" cy="6176074"/>
          </a:xfrm>
          <a:prstGeom prst="rect">
            <a:avLst/>
          </a:prstGeom>
        </p:spPr>
      </p:pic>
      <p:sp>
        <p:nvSpPr>
          <p:cNvPr id="12" name="Freeform: Shape 11">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454423"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883049"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910943" y="365125"/>
            <a:ext cx="5442856" cy="1325563"/>
          </a:xfrm>
        </p:spPr>
        <p:txBody>
          <a:bodyPr vert="horz" lIns="91440" tIns="45720" rIns="91440" bIns="45720" rtlCol="0" anchor="ct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910943" y="2022601"/>
            <a:ext cx="5442856" cy="4154361"/>
          </a:xfrm>
        </p:spPr>
        <p:txBody>
          <a:bodyPr vert="horz" lIns="91440" tIns="45720" rIns="91440" bIns="45720" rtlCol="0">
            <a:normAutofit/>
          </a:bodyPr>
          <a:lstStyle/>
          <a:p>
            <a:pPr lvl="0" indent="-228600">
              <a:buFont typeface="Arial" panose="020B0604020202020204" pitchFamily="34" charset="0"/>
              <a:buChar char="•"/>
            </a:pPr>
            <a:r>
              <a:rPr lang="en-US" sz="2000"/>
              <a:t>ESP32 microprocessor </a:t>
            </a:r>
          </a:p>
          <a:p>
            <a:pPr lvl="0" indent="-228600">
              <a:buFont typeface="Arial" panose="020B0604020202020204" pitchFamily="34" charset="0"/>
              <a:buChar char="•"/>
            </a:pPr>
            <a:r>
              <a:rPr lang="en-US" sz="2000"/>
              <a:t>Micro-USB to USB cable</a:t>
            </a:r>
          </a:p>
          <a:p>
            <a:pPr lvl="0" indent="-228600">
              <a:buFont typeface="Arial" panose="020B0604020202020204" pitchFamily="34" charset="0"/>
              <a:buChar char="•"/>
            </a:pPr>
            <a:r>
              <a:rPr lang="en-US" sz="2000"/>
              <a:t>Magnet</a:t>
            </a:r>
          </a:p>
          <a:p>
            <a:pPr lv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0647316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88631" y="4760132"/>
            <a:ext cx="3947420" cy="1777829"/>
          </a:xfrm>
        </p:spPr>
        <p:txBody>
          <a:bodyPr vert="horz" lIns="91440" tIns="45720" rIns="91440" bIns="45720" rtlCol="0" anchor="ctr">
            <a:normAutofit/>
          </a:bodyPr>
          <a:lstStyle/>
          <a:p>
            <a:r>
              <a:rPr lang="en-US" sz="4000" kern="1200">
                <a:solidFill>
                  <a:schemeClr val="tx1"/>
                </a:solidFill>
                <a:latin typeface="+mj-lt"/>
                <a:ea typeface="+mj-ea"/>
                <a:cs typeface="+mj-cs"/>
              </a:rPr>
              <a:t>Required Software</a:t>
            </a:r>
            <a:br>
              <a:rPr lang="en-US" sz="4000" kern="1200">
                <a:solidFill>
                  <a:schemeClr val="tx1"/>
                </a:solidFill>
                <a:latin typeface="+mj-lt"/>
                <a:ea typeface="+mj-ea"/>
                <a:cs typeface="+mj-cs"/>
              </a:rPr>
            </a:br>
            <a:r>
              <a:rPr lang="en-US" sz="4000" kern="1200">
                <a:solidFill>
                  <a:schemeClr val="tx1"/>
                </a:solidFill>
                <a:latin typeface="+mj-lt"/>
                <a:ea typeface="+mj-ea"/>
                <a:cs typeface="+mj-cs"/>
              </a:rPr>
              <a:t>(screenshot)</a:t>
            </a:r>
          </a:p>
        </p:txBody>
      </p:sp>
      <p:sp>
        <p:nvSpPr>
          <p:cNvPr id="44" name="Freeform: Shape 43">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Placeholder 3" descr="Graphical user interface, application&#10;&#10;Description automatically generated">
            <a:extLst>
              <a:ext uri="{FF2B5EF4-FFF2-40B4-BE49-F238E27FC236}">
                <a16:creationId xmlns:a16="http://schemas.microsoft.com/office/drawing/2014/main" id="{78E1193A-105F-4AD9-93BD-0C4A6E41817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12834"/>
          <a:stretch/>
        </p:blipFill>
        <p:spPr>
          <a:xfrm>
            <a:off x="1593208" y="671951"/>
            <a:ext cx="9014578" cy="3359108"/>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118447" y="4767660"/>
            <a:ext cx="6281873" cy="1770300"/>
          </a:xfrm>
        </p:spPr>
        <p:txBody>
          <a:bodyPr vert="horz" lIns="91440" tIns="45720" rIns="91440" bIns="45720" rtlCol="0" anchor="ctr">
            <a:normAutofit/>
          </a:bodyPr>
          <a:lstStyle/>
          <a:p>
            <a:pPr lvl="0" indent="-228600">
              <a:buFont typeface="Arial" panose="020B0604020202020204" pitchFamily="34" charset="0"/>
              <a:buChar char="•"/>
            </a:pPr>
            <a:r>
              <a:rPr lang="en-US" sz="1800"/>
              <a:t>Microsoft Excel installed and running on your computer</a:t>
            </a:r>
          </a:p>
          <a:p>
            <a:pPr lvl="0" indent="-228600">
              <a:buFont typeface="Arial" panose="020B0604020202020204" pitchFamily="34" charset="0"/>
              <a:buChar char="•"/>
            </a:pPr>
            <a:endParaRPr lang="en-US" sz="1800"/>
          </a:p>
        </p:txBody>
      </p:sp>
    </p:spTree>
    <p:extLst>
      <p:ext uri="{BB962C8B-B14F-4D97-AF65-F5344CB8AC3E}">
        <p14:creationId xmlns:p14="http://schemas.microsoft.com/office/powerpoint/2010/main" val="344085385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88631" y="4760132"/>
            <a:ext cx="3947420" cy="1777829"/>
          </a:xfrm>
        </p:spPr>
        <p:txBody>
          <a:bodyPr vert="horz" lIns="91440" tIns="45720" rIns="91440" bIns="45720" rtlCol="0" anchor="ctr">
            <a:normAutofit/>
          </a:bodyPr>
          <a:lstStyle/>
          <a:p>
            <a:r>
              <a:rPr lang="en-US" sz="4000" kern="1200">
                <a:solidFill>
                  <a:schemeClr val="tx1"/>
                </a:solidFill>
                <a:latin typeface="+mj-lt"/>
                <a:ea typeface="+mj-ea"/>
                <a:cs typeface="+mj-cs"/>
              </a:rPr>
              <a:t>Required Software</a:t>
            </a:r>
            <a:br>
              <a:rPr lang="en-US" sz="4000" kern="1200">
                <a:solidFill>
                  <a:schemeClr val="tx1"/>
                </a:solidFill>
                <a:latin typeface="+mj-lt"/>
                <a:ea typeface="+mj-ea"/>
                <a:cs typeface="+mj-cs"/>
              </a:rPr>
            </a:br>
            <a:r>
              <a:rPr lang="en-US" sz="4000" kern="1200">
                <a:solidFill>
                  <a:schemeClr val="tx1"/>
                </a:solidFill>
                <a:latin typeface="+mj-lt"/>
                <a:ea typeface="+mj-ea"/>
                <a:cs typeface="+mj-cs"/>
              </a:rPr>
              <a:t>(screenshot)</a:t>
            </a:r>
          </a:p>
        </p:txBody>
      </p:sp>
      <p:sp>
        <p:nvSpPr>
          <p:cNvPr id="35" name="Freeform: Shape 34">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Placeholder 3" descr="Graphical user interface, text, application&#10;&#10;Description automatically generated">
            <a:extLst>
              <a:ext uri="{FF2B5EF4-FFF2-40B4-BE49-F238E27FC236}">
                <a16:creationId xmlns:a16="http://schemas.microsoft.com/office/drawing/2014/main" id="{EB944A03-AE9A-430F-9D3C-CD42A490FCD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530" b="3530"/>
          <a:stretch>
            <a:fillRect/>
          </a:stretch>
        </p:blipFill>
        <p:spPr>
          <a:xfrm>
            <a:off x="3018983" y="66783"/>
            <a:ext cx="5673106" cy="4481697"/>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118447" y="4767660"/>
            <a:ext cx="6281873" cy="1770300"/>
          </a:xfrm>
        </p:spPr>
        <p:txBody>
          <a:bodyPr vert="horz" lIns="91440" tIns="45720" rIns="91440" bIns="45720" rtlCol="0" anchor="ctr">
            <a:normAutofit/>
          </a:bodyPr>
          <a:lstStyle/>
          <a:p>
            <a:pPr lvl="0" indent="-228600">
              <a:buFont typeface="Arial" panose="020B0604020202020204" pitchFamily="34" charset="0"/>
              <a:buChar char="•"/>
            </a:pPr>
            <a:r>
              <a:rPr lang="en-US" sz="1800"/>
              <a:t>Arduino IDE installed and running on your computer</a:t>
            </a:r>
          </a:p>
          <a:p>
            <a:pPr lvl="0" indent="-228600">
              <a:buFont typeface="Arial" panose="020B0604020202020204" pitchFamily="34" charset="0"/>
              <a:buChar char="•"/>
            </a:pPr>
            <a:endParaRPr lang="en-US" sz="1800"/>
          </a:p>
        </p:txBody>
      </p:sp>
    </p:spTree>
    <p:extLst>
      <p:ext uri="{BB962C8B-B14F-4D97-AF65-F5344CB8AC3E}">
        <p14:creationId xmlns:p14="http://schemas.microsoft.com/office/powerpoint/2010/main" val="101586260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FEE95B6B-041E-4E5A-86C0-B854B3C18B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PHYS204</a:t>
            </a:r>
            <a:br>
              <a:rPr lang="en-US" sz="5200">
                <a:solidFill>
                  <a:srgbClr val="FFFFFF"/>
                </a:solidFill>
              </a:rPr>
            </a:br>
            <a:r>
              <a:rPr lang="en-US" sz="5200">
                <a:solidFill>
                  <a:srgbClr val="FFFFFF"/>
                </a:solidFill>
              </a:rPr>
              <a:t>Project Part 2</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Precision of the Ultrasonic Sensor</a:t>
            </a:r>
          </a:p>
        </p:txBody>
      </p:sp>
    </p:spTree>
    <p:extLst>
      <p:ext uri="{BB962C8B-B14F-4D97-AF65-F5344CB8AC3E}">
        <p14:creationId xmlns:p14="http://schemas.microsoft.com/office/powerpoint/2010/main" val="4763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MarrakeshVTI">
  <a:themeElements>
    <a:clrScheme name="AnalogousFromDarkSeedLeftStep">
      <a:dk1>
        <a:srgbClr val="000000"/>
      </a:dk1>
      <a:lt1>
        <a:srgbClr val="FFFFFF"/>
      </a:lt1>
      <a:dk2>
        <a:srgbClr val="1C2031"/>
      </a:dk2>
      <a:lt2>
        <a:srgbClr val="F0F3F1"/>
      </a:lt2>
      <a:accent1>
        <a:srgbClr val="D040B9"/>
      </a:accent1>
      <a:accent2>
        <a:srgbClr val="9A2EBE"/>
      </a:accent2>
      <a:accent3>
        <a:srgbClr val="6F40D0"/>
      </a:accent3>
      <a:accent4>
        <a:srgbClr val="3440C0"/>
      </a:accent4>
      <a:accent5>
        <a:srgbClr val="4088D0"/>
      </a:accent5>
      <a:accent6>
        <a:srgbClr val="2EB3BE"/>
      </a:accent6>
      <a:hlink>
        <a:srgbClr val="3F6ABF"/>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1709</Words>
  <Application>Microsoft Office PowerPoint</Application>
  <PresentationFormat>Widescreen</PresentationFormat>
  <Paragraphs>295</Paragraphs>
  <Slides>42</Slides>
  <Notes>0</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Cambria Math</vt:lpstr>
      <vt:lpstr>Goudy Old Style</vt:lpstr>
      <vt:lpstr>Liberation Serif</vt:lpstr>
      <vt:lpstr>MarrakeshVTI</vt:lpstr>
      <vt:lpstr>Office Theme</vt:lpstr>
      <vt:lpstr>Applied Physics 204 Course Project DeVry University Professor- Susan Tabbaa Nachawati, Ph.D</vt:lpstr>
      <vt:lpstr>Introduction </vt:lpstr>
      <vt:lpstr>PHYS204 Project Part 1</vt:lpstr>
      <vt:lpstr>Materials List (Picture)</vt:lpstr>
      <vt:lpstr>Materials List (Picture)</vt:lpstr>
      <vt:lpstr>Materials List (Picture)</vt:lpstr>
      <vt:lpstr>Required Software (screenshot)</vt:lpstr>
      <vt:lpstr>Required Software (screenshot)</vt:lpstr>
      <vt:lpstr>PHYS204 Project Part 2</vt:lpstr>
      <vt:lpstr>Experimental Set-up (Picture)</vt:lpstr>
      <vt:lpstr>Raw Data (Screenshot)</vt:lpstr>
      <vt:lpstr>Data Collection</vt:lpstr>
      <vt:lpstr>Data Analysis</vt:lpstr>
      <vt:lpstr>Conclusions</vt:lpstr>
      <vt:lpstr>PHYS204  Project Part 3</vt:lpstr>
      <vt:lpstr>Experimental Set-up (Picture)</vt:lpstr>
      <vt:lpstr>Serial Monitor (Screenshot)</vt:lpstr>
      <vt:lpstr>Excel Table (Screenshot)</vt:lpstr>
      <vt:lpstr>Excel Graph (Screenshot)</vt:lpstr>
      <vt:lpstr>Data Collection</vt:lpstr>
      <vt:lpstr>Data Analysis</vt:lpstr>
      <vt:lpstr>Conclusions</vt:lpstr>
      <vt:lpstr>PHYS204 Project Part 4</vt:lpstr>
      <vt:lpstr>Excel Table (Screenshot)</vt:lpstr>
      <vt:lpstr>Excel Graph (Screenshot)</vt:lpstr>
      <vt:lpstr>Data Validation </vt:lpstr>
      <vt:lpstr>Conclusions</vt:lpstr>
      <vt:lpstr>Conclusions</vt:lpstr>
      <vt:lpstr>PHYS204 Project Part 5</vt:lpstr>
      <vt:lpstr>Experimental Set-up (Picture)</vt:lpstr>
      <vt:lpstr>Raw Data (Screenshot)</vt:lpstr>
      <vt:lpstr>Data Collection</vt:lpstr>
      <vt:lpstr>Data Analysis</vt:lpstr>
      <vt:lpstr>Conclusions</vt:lpstr>
      <vt:lpstr>PHYS204 Project Part 6</vt:lpstr>
      <vt:lpstr>Experimental Set-up (Picture)</vt:lpstr>
      <vt:lpstr>Raw Data (Screenshot)</vt:lpstr>
      <vt:lpstr>Data Analysis (Screenshot)</vt:lpstr>
      <vt:lpstr>Conclusions</vt:lpstr>
      <vt:lpstr>Challenges Throughout Project</vt:lpstr>
      <vt:lpstr>Career skills Obtained from Project</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Physics 204 Course Project DeVry University Professor- Susan Tabbaa Nachawati, Ph.D</dc:title>
  <dc:creator>Ashley Kennedy</dc:creator>
  <cp:lastModifiedBy>Ashley Kennedy</cp:lastModifiedBy>
  <cp:revision>1</cp:revision>
  <dcterms:created xsi:type="dcterms:W3CDTF">2022-04-24T04:45:11Z</dcterms:created>
  <dcterms:modified xsi:type="dcterms:W3CDTF">2022-04-24T05:34:01Z</dcterms:modified>
</cp:coreProperties>
</file>