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sldIdLst>
    <p:sldId id="282" r:id="rId5"/>
    <p:sldId id="283" r:id="rId6"/>
    <p:sldId id="256" r:id="rId7"/>
    <p:sldId id="263" r:id="rId8"/>
    <p:sldId id="266" r:id="rId9"/>
    <p:sldId id="261" r:id="rId10"/>
    <p:sldId id="268" r:id="rId11"/>
    <p:sldId id="270" r:id="rId12"/>
    <p:sldId id="272" r:id="rId13"/>
    <p:sldId id="273" r:id="rId14"/>
    <p:sldId id="265" r:id="rId15"/>
    <p:sldId id="274" r:id="rId16"/>
    <p:sldId id="275" r:id="rId17"/>
    <p:sldId id="276" r:id="rId18"/>
    <p:sldId id="277" r:id="rId19"/>
    <p:sldId id="278" r:id="rId20"/>
    <p:sldId id="279" r:id="rId21"/>
    <p:sldId id="280" r:id="rId22"/>
    <p:sldId id="281" r:id="rId23"/>
    <p:sldId id="264" r:id="rId24"/>
    <p:sldId id="284" r:id="rId25"/>
    <p:sldId id="285" r:id="rId26"/>
    <p:sldId id="286" r:id="rId27"/>
    <p:sldId id="288" r:id="rId28"/>
    <p:sldId id="28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Kennedy" userId="1ff45ae98d819995" providerId="LiveId" clId="{98B6BAD0-4F4C-48F2-9B80-A72182C428B6}"/>
    <pc:docChg chg="undo custSel addSld delSld modSld">
      <pc:chgData name="Ashley Kennedy" userId="1ff45ae98d819995" providerId="LiveId" clId="{98B6BAD0-4F4C-48F2-9B80-A72182C428B6}" dt="2024-04-20T23:49:47.293" v="368" actId="14100"/>
      <pc:docMkLst>
        <pc:docMk/>
      </pc:docMkLst>
      <pc:sldChg chg="modSp mod">
        <pc:chgData name="Ashley Kennedy" userId="1ff45ae98d819995" providerId="LiveId" clId="{98B6BAD0-4F4C-48F2-9B80-A72182C428B6}" dt="2024-04-20T23:31:49.362" v="2" actId="1076"/>
        <pc:sldMkLst>
          <pc:docMk/>
          <pc:sldMk cId="2146650182" sldId="280"/>
        </pc:sldMkLst>
        <pc:spChg chg="mod">
          <ac:chgData name="Ashley Kennedy" userId="1ff45ae98d819995" providerId="LiveId" clId="{98B6BAD0-4F4C-48F2-9B80-A72182C428B6}" dt="2024-04-20T23:31:49.362" v="2" actId="1076"/>
          <ac:spMkLst>
            <pc:docMk/>
            <pc:sldMk cId="2146650182" sldId="280"/>
            <ac:spMk id="2" creationId="{12570DED-E942-4274-A5C5-61D0403EDC64}"/>
          </ac:spMkLst>
        </pc:spChg>
      </pc:sldChg>
      <pc:sldChg chg="addSp delSp modSp mod">
        <pc:chgData name="Ashley Kennedy" userId="1ff45ae98d819995" providerId="LiveId" clId="{98B6BAD0-4F4C-48F2-9B80-A72182C428B6}" dt="2024-04-20T23:37:58.044" v="65" actId="1076"/>
        <pc:sldMkLst>
          <pc:docMk/>
          <pc:sldMk cId="3478595503" sldId="284"/>
        </pc:sldMkLst>
        <pc:spChg chg="mod">
          <ac:chgData name="Ashley Kennedy" userId="1ff45ae98d819995" providerId="LiveId" clId="{98B6BAD0-4F4C-48F2-9B80-A72182C428B6}" dt="2024-04-20T23:36:11.656" v="28" actId="1076"/>
          <ac:spMkLst>
            <pc:docMk/>
            <pc:sldMk cId="3478595503" sldId="284"/>
            <ac:spMk id="2" creationId="{EF6EAD80-5AAA-6667-DBCB-735593E97648}"/>
          </ac:spMkLst>
        </pc:spChg>
        <pc:spChg chg="del">
          <ac:chgData name="Ashley Kennedy" userId="1ff45ae98d819995" providerId="LiveId" clId="{98B6BAD0-4F4C-48F2-9B80-A72182C428B6}" dt="2024-04-20T23:34:51.896" v="12" actId="478"/>
          <ac:spMkLst>
            <pc:docMk/>
            <pc:sldMk cId="3478595503" sldId="284"/>
            <ac:spMk id="3" creationId="{E948E273-F3B1-1984-74A5-5A54A45FAD36}"/>
          </ac:spMkLst>
        </pc:spChg>
        <pc:spChg chg="del">
          <ac:chgData name="Ashley Kennedy" userId="1ff45ae98d819995" providerId="LiveId" clId="{98B6BAD0-4F4C-48F2-9B80-A72182C428B6}" dt="2024-04-20T23:36:17.984" v="29" actId="478"/>
          <ac:spMkLst>
            <pc:docMk/>
            <pc:sldMk cId="3478595503" sldId="284"/>
            <ac:spMk id="4" creationId="{331EA284-86B4-DDE0-62B7-767A43A7F779}"/>
          </ac:spMkLst>
        </pc:spChg>
        <pc:spChg chg="add mod">
          <ac:chgData name="Ashley Kennedy" userId="1ff45ae98d819995" providerId="LiveId" clId="{98B6BAD0-4F4C-48F2-9B80-A72182C428B6}" dt="2024-04-20T23:37:58.044" v="65" actId="1076"/>
          <ac:spMkLst>
            <pc:docMk/>
            <pc:sldMk cId="3478595503" sldId="284"/>
            <ac:spMk id="6" creationId="{9F871106-B506-0266-728C-ADD0A04B485A}"/>
          </ac:spMkLst>
        </pc:spChg>
        <pc:spChg chg="add">
          <ac:chgData name="Ashley Kennedy" userId="1ff45ae98d819995" providerId="LiveId" clId="{98B6BAD0-4F4C-48F2-9B80-A72182C428B6}" dt="2024-04-20T23:35:13.555" v="14"/>
          <ac:spMkLst>
            <pc:docMk/>
            <pc:sldMk cId="3478595503" sldId="284"/>
            <ac:spMk id="7" creationId="{D47ED552-507B-10E3-595E-382D69EA02A7}"/>
          </ac:spMkLst>
        </pc:spChg>
      </pc:sldChg>
      <pc:sldChg chg="addSp delSp modSp new mod">
        <pc:chgData name="Ashley Kennedy" userId="1ff45ae98d819995" providerId="LiveId" clId="{98B6BAD0-4F4C-48F2-9B80-A72182C428B6}" dt="2024-04-20T23:43:21.800" v="147" actId="1076"/>
        <pc:sldMkLst>
          <pc:docMk/>
          <pc:sldMk cId="3036738026" sldId="285"/>
        </pc:sldMkLst>
        <pc:spChg chg="del mod">
          <ac:chgData name="Ashley Kennedy" userId="1ff45ae98d819995" providerId="LiveId" clId="{98B6BAD0-4F4C-48F2-9B80-A72182C428B6}" dt="2024-04-20T23:38:27.322" v="70" actId="478"/>
          <ac:spMkLst>
            <pc:docMk/>
            <pc:sldMk cId="3036738026" sldId="285"/>
            <ac:spMk id="2" creationId="{EE5017BB-E5D7-3C97-0D76-2213CBAF4F62}"/>
          </ac:spMkLst>
        </pc:spChg>
        <pc:spChg chg="del">
          <ac:chgData name="Ashley Kennedy" userId="1ff45ae98d819995" providerId="LiveId" clId="{98B6BAD0-4F4C-48F2-9B80-A72182C428B6}" dt="2024-04-20T23:40:46.184" v="98" actId="478"/>
          <ac:spMkLst>
            <pc:docMk/>
            <pc:sldMk cId="3036738026" sldId="285"/>
            <ac:spMk id="3" creationId="{FE00E376-3919-682D-3263-0B6898DAC4E6}"/>
          </ac:spMkLst>
        </pc:spChg>
        <pc:spChg chg="mod">
          <ac:chgData name="Ashley Kennedy" userId="1ff45ae98d819995" providerId="LiveId" clId="{98B6BAD0-4F4C-48F2-9B80-A72182C428B6}" dt="2024-04-20T23:41:10.635" v="104" actId="1076"/>
          <ac:spMkLst>
            <pc:docMk/>
            <pc:sldMk cId="3036738026" sldId="285"/>
            <ac:spMk id="4" creationId="{796F9187-7AE5-D60E-7492-201A2F6ADE79}"/>
          </ac:spMkLst>
        </pc:spChg>
        <pc:spChg chg="add del mod">
          <ac:chgData name="Ashley Kennedy" userId="1ff45ae98d819995" providerId="LiveId" clId="{98B6BAD0-4F4C-48F2-9B80-A72182C428B6}" dt="2024-04-20T23:43:15.890" v="145" actId="478"/>
          <ac:spMkLst>
            <pc:docMk/>
            <pc:sldMk cId="3036738026" sldId="285"/>
            <ac:spMk id="6" creationId="{03F067E0-59CC-7273-A994-C53AF15D7C64}"/>
          </ac:spMkLst>
        </pc:spChg>
        <pc:spChg chg="add mod">
          <ac:chgData name="Ashley Kennedy" userId="1ff45ae98d819995" providerId="LiveId" clId="{98B6BAD0-4F4C-48F2-9B80-A72182C428B6}" dt="2024-04-20T23:43:21.800" v="147" actId="1076"/>
          <ac:spMkLst>
            <pc:docMk/>
            <pc:sldMk cId="3036738026" sldId="285"/>
            <ac:spMk id="9" creationId="{0D00B9DD-1C8E-F165-6468-E199C5E4B639}"/>
          </ac:spMkLst>
        </pc:spChg>
        <pc:spChg chg="add del mod">
          <ac:chgData name="Ashley Kennedy" userId="1ff45ae98d819995" providerId="LiveId" clId="{98B6BAD0-4F4C-48F2-9B80-A72182C428B6}" dt="2024-04-20T23:43:17.881" v="146" actId="478"/>
          <ac:spMkLst>
            <pc:docMk/>
            <pc:sldMk cId="3036738026" sldId="285"/>
            <ac:spMk id="11" creationId="{7269335D-47FD-ECC6-447A-586DD29BBF6A}"/>
          </ac:spMkLst>
        </pc:spChg>
        <pc:picChg chg="add del mod">
          <ac:chgData name="Ashley Kennedy" userId="1ff45ae98d819995" providerId="LiveId" clId="{98B6BAD0-4F4C-48F2-9B80-A72182C428B6}" dt="2024-04-20T23:39:05.680" v="77" actId="478"/>
          <ac:picMkLst>
            <pc:docMk/>
            <pc:sldMk cId="3036738026" sldId="285"/>
            <ac:picMk id="8" creationId="{A69579B4-3A65-1F79-33AA-ABAEF19F7121}"/>
          </ac:picMkLst>
        </pc:picChg>
      </pc:sldChg>
      <pc:sldChg chg="delSp modSp new mod">
        <pc:chgData name="Ashley Kennedy" userId="1ff45ae98d819995" providerId="LiveId" clId="{98B6BAD0-4F4C-48F2-9B80-A72182C428B6}" dt="2024-04-20T23:44:10.230" v="153" actId="1076"/>
        <pc:sldMkLst>
          <pc:docMk/>
          <pc:sldMk cId="3377231498" sldId="286"/>
        </pc:sldMkLst>
        <pc:spChg chg="mod">
          <ac:chgData name="Ashley Kennedy" userId="1ff45ae98d819995" providerId="LiveId" clId="{98B6BAD0-4F4C-48F2-9B80-A72182C428B6}" dt="2024-04-20T23:44:10.230" v="153" actId="1076"/>
          <ac:spMkLst>
            <pc:docMk/>
            <pc:sldMk cId="3377231498" sldId="286"/>
            <ac:spMk id="2" creationId="{188BD279-FD9C-CB74-0523-BC4687A0CD0B}"/>
          </ac:spMkLst>
        </pc:spChg>
        <pc:spChg chg="del">
          <ac:chgData name="Ashley Kennedy" userId="1ff45ae98d819995" providerId="LiveId" clId="{98B6BAD0-4F4C-48F2-9B80-A72182C428B6}" dt="2024-04-20T23:42:33.240" v="118" actId="478"/>
          <ac:spMkLst>
            <pc:docMk/>
            <pc:sldMk cId="3377231498" sldId="286"/>
            <ac:spMk id="3" creationId="{DB75BC42-7932-9F66-3D8C-EF74C1B5BFDB}"/>
          </ac:spMkLst>
        </pc:spChg>
        <pc:spChg chg="mod">
          <ac:chgData name="Ashley Kennedy" userId="1ff45ae98d819995" providerId="LiveId" clId="{98B6BAD0-4F4C-48F2-9B80-A72182C428B6}" dt="2024-04-20T23:44:03.821" v="151" actId="14100"/>
          <ac:spMkLst>
            <pc:docMk/>
            <pc:sldMk cId="3377231498" sldId="286"/>
            <ac:spMk id="4" creationId="{DCD9E11C-4E80-B7BD-89DD-A781C8283753}"/>
          </ac:spMkLst>
        </pc:spChg>
      </pc:sldChg>
      <pc:sldChg chg="new del">
        <pc:chgData name="Ashley Kennedy" userId="1ff45ae98d819995" providerId="LiveId" clId="{98B6BAD0-4F4C-48F2-9B80-A72182C428B6}" dt="2024-04-20T23:44:49.644" v="156" actId="47"/>
        <pc:sldMkLst>
          <pc:docMk/>
          <pc:sldMk cId="2764297019" sldId="287"/>
        </pc:sldMkLst>
      </pc:sldChg>
      <pc:sldChg chg="modSp add mod">
        <pc:chgData name="Ashley Kennedy" userId="1ff45ae98d819995" providerId="LiveId" clId="{98B6BAD0-4F4C-48F2-9B80-A72182C428B6}" dt="2024-04-20T23:46:23.122" v="337" actId="20577"/>
        <pc:sldMkLst>
          <pc:docMk/>
          <pc:sldMk cId="1428318791" sldId="288"/>
        </pc:sldMkLst>
        <pc:spChg chg="mod">
          <ac:chgData name="Ashley Kennedy" userId="1ff45ae98d819995" providerId="LiveId" clId="{98B6BAD0-4F4C-48F2-9B80-A72182C428B6}" dt="2024-04-20T23:44:58.521" v="163" actId="20577"/>
          <ac:spMkLst>
            <pc:docMk/>
            <pc:sldMk cId="1428318791" sldId="288"/>
            <ac:spMk id="2" creationId="{07C8198B-61B4-490F-AA97-99CFA2CF3622}"/>
          </ac:spMkLst>
        </pc:spChg>
        <pc:spChg chg="mod">
          <ac:chgData name="Ashley Kennedy" userId="1ff45ae98d819995" providerId="LiveId" clId="{98B6BAD0-4F4C-48F2-9B80-A72182C428B6}" dt="2024-04-20T23:46:23.122" v="337" actId="20577"/>
          <ac:spMkLst>
            <pc:docMk/>
            <pc:sldMk cId="1428318791" sldId="288"/>
            <ac:spMk id="3" creationId="{96B87C98-6E1F-4B38-91BE-8941A7E9C93B}"/>
          </ac:spMkLst>
        </pc:spChg>
      </pc:sldChg>
      <pc:sldChg chg="addSp delSp modSp new mod">
        <pc:chgData name="Ashley Kennedy" userId="1ff45ae98d819995" providerId="LiveId" clId="{98B6BAD0-4F4C-48F2-9B80-A72182C428B6}" dt="2024-04-20T23:49:47.293" v="368" actId="14100"/>
        <pc:sldMkLst>
          <pc:docMk/>
          <pc:sldMk cId="1668296173" sldId="289"/>
        </pc:sldMkLst>
        <pc:spChg chg="mod">
          <ac:chgData name="Ashley Kennedy" userId="1ff45ae98d819995" providerId="LiveId" clId="{98B6BAD0-4F4C-48F2-9B80-A72182C428B6}" dt="2024-04-20T23:46:48.937" v="340"/>
          <ac:spMkLst>
            <pc:docMk/>
            <pc:sldMk cId="1668296173" sldId="289"/>
            <ac:spMk id="2" creationId="{36F99959-E852-D82C-E2A1-27E0B825EFCD}"/>
          </ac:spMkLst>
        </pc:spChg>
        <pc:spChg chg="del">
          <ac:chgData name="Ashley Kennedy" userId="1ff45ae98d819995" providerId="LiveId" clId="{98B6BAD0-4F4C-48F2-9B80-A72182C428B6}" dt="2024-04-20T23:47:13.933" v="341"/>
          <ac:spMkLst>
            <pc:docMk/>
            <pc:sldMk cId="1668296173" sldId="289"/>
            <ac:spMk id="3" creationId="{CE530BD5-EBE2-34FF-87BD-6C9B889B0247}"/>
          </ac:spMkLst>
        </pc:spChg>
        <pc:spChg chg="add del mod">
          <ac:chgData name="Ashley Kennedy" userId="1ff45ae98d819995" providerId="LiveId" clId="{98B6BAD0-4F4C-48F2-9B80-A72182C428B6}" dt="2024-04-20T23:48:49.913" v="357" actId="478"/>
          <ac:spMkLst>
            <pc:docMk/>
            <pc:sldMk cId="1668296173" sldId="289"/>
            <ac:spMk id="4" creationId="{5D23A5D8-04B8-6A0E-45DE-ACA30AA8EC41}"/>
          </ac:spMkLst>
        </pc:spChg>
        <pc:spChg chg="add mod">
          <ac:chgData name="Ashley Kennedy" userId="1ff45ae98d819995" providerId="LiveId" clId="{98B6BAD0-4F4C-48F2-9B80-A72182C428B6}" dt="2024-04-20T23:49:47.293" v="368" actId="14100"/>
          <ac:spMkLst>
            <pc:docMk/>
            <pc:sldMk cId="1668296173" sldId="289"/>
            <ac:spMk id="5" creationId="{ECB5510F-8269-77E9-4DC4-422052A7E137}"/>
          </ac:spMkLst>
        </pc:spChg>
        <pc:spChg chg="add del mod">
          <ac:chgData name="Ashley Kennedy" userId="1ff45ae98d819995" providerId="LiveId" clId="{98B6BAD0-4F4C-48F2-9B80-A72182C428B6}" dt="2024-04-20T23:48:51.401" v="358" actId="478"/>
          <ac:spMkLst>
            <pc:docMk/>
            <pc:sldMk cId="1668296173" sldId="289"/>
            <ac:spMk id="6" creationId="{8F47D8A1-C08A-89F6-E166-A7A81CE1D42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574BDDD-E77C-4F65-80AE-A2B49D0566BE}" type="datetimeFigureOut">
              <a:rPr lang="en-US" smtClean="0"/>
              <a:t>4/20/2024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6724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24511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6009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623383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078883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574BDDD-E77C-4F65-80AE-A2B49D0566BE}" type="datetimeFigureOut">
              <a:rPr lang="en-US" smtClean="0"/>
              <a:t>4/20/2024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402930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574BDDD-E77C-4F65-80AE-A2B49D0566BE}" type="datetimeFigureOut">
              <a:rPr lang="en-US" smtClean="0"/>
              <a:t>4/20/2024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05907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574BDDD-E77C-4F65-80AE-A2B49D0566BE}"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54685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574BDDD-E77C-4F65-80AE-A2B49D0566BE}"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9166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54017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14097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01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4/20/2024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0504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4/20/2024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55050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BDDD-E77C-4F65-80AE-A2B49D0566BE}" type="datetimeFigureOut">
              <a:rPr lang="en-US" smtClean="0"/>
              <a:t>4/20/2024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37693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80498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1850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574BDDD-E77C-4F65-80AE-A2B49D0566BE}" type="datetimeFigureOut">
              <a:rPr lang="en-US" smtClean="0"/>
              <a:t>4/20/2024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9351996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BD1C-3F71-3757-E4C5-16C6B8810C27}"/>
              </a:ext>
            </a:extLst>
          </p:cNvPr>
          <p:cNvSpPr>
            <a:spLocks noGrp="1"/>
          </p:cNvSpPr>
          <p:nvPr>
            <p:ph type="title"/>
          </p:nvPr>
        </p:nvSpPr>
        <p:spPr>
          <a:xfrm>
            <a:off x="676938" y="741947"/>
            <a:ext cx="10838124" cy="842432"/>
          </a:xfrm>
        </p:spPr>
        <p:txBody>
          <a:bodyPr/>
          <a:lstStyle/>
          <a:p>
            <a:r>
              <a:rPr lang="en-US" dirty="0"/>
              <a:t>SEC 290 Fundamentals Of Infrastructure Security </a:t>
            </a:r>
          </a:p>
        </p:txBody>
      </p:sp>
      <p:pic>
        <p:nvPicPr>
          <p:cNvPr id="8" name="Content Placeholder 7">
            <a:extLst>
              <a:ext uri="{FF2B5EF4-FFF2-40B4-BE49-F238E27FC236}">
                <a16:creationId xmlns:a16="http://schemas.microsoft.com/office/drawing/2014/main" id="{6B51E058-1830-8066-14ED-CEE2E0F574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888" y="1443789"/>
            <a:ext cx="11223057" cy="2834640"/>
          </a:xfrm>
        </p:spPr>
      </p:pic>
      <p:sp>
        <p:nvSpPr>
          <p:cNvPr id="11" name="TextBox 10">
            <a:extLst>
              <a:ext uri="{FF2B5EF4-FFF2-40B4-BE49-F238E27FC236}">
                <a16:creationId xmlns:a16="http://schemas.microsoft.com/office/drawing/2014/main" id="{F61C5AD2-061F-7AEC-D6A3-7031A25515C3}"/>
              </a:ext>
            </a:extLst>
          </p:cNvPr>
          <p:cNvSpPr txBox="1"/>
          <p:nvPr/>
        </p:nvSpPr>
        <p:spPr>
          <a:xfrm>
            <a:off x="478055" y="4278428"/>
            <a:ext cx="11611276" cy="2246769"/>
          </a:xfrm>
          <a:prstGeom prst="rect">
            <a:avLst/>
          </a:prstGeom>
          <a:noFill/>
        </p:spPr>
        <p:txBody>
          <a:bodyPr wrap="square">
            <a:spAutoFit/>
          </a:bodyPr>
          <a:lstStyle/>
          <a:p>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Ashley Kennedy</a:t>
            </a:r>
          </a:p>
          <a:p>
            <a: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Sec 290</a:t>
            </a:r>
          </a:p>
          <a:p>
            <a: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Professor Scott</a:t>
            </a:r>
          </a:p>
          <a:p>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DeVry University</a:t>
            </a:r>
          </a:p>
          <a:p>
            <a: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April 2024</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01592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17062" y="895433"/>
            <a:ext cx="2739435" cy="1661527"/>
          </a:xfrm>
        </p:spPr>
        <p:txBody>
          <a:bodyPr>
            <a:noAutofit/>
          </a:bodyPr>
          <a:lstStyle/>
          <a:p>
            <a:r>
              <a:rPr lang="en-US" sz="4000" dirty="0"/>
              <a:t>Testing Snort rules cont’d</a:t>
            </a:r>
          </a:p>
        </p:txBody>
      </p:sp>
      <p:pic>
        <p:nvPicPr>
          <p:cNvPr id="4" name="Picture Placeholder 3">
            <a:extLst>
              <a:ext uri="{FF2B5EF4-FFF2-40B4-BE49-F238E27FC236}">
                <a16:creationId xmlns:a16="http://schemas.microsoft.com/office/drawing/2014/main" id="{5BAD3ADE-5874-E306-19D8-B202F967CF0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3436" r="23436"/>
          <a:stretch>
            <a:fillRect/>
          </a:stretch>
        </p:blipFill>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17062" y="2682774"/>
            <a:ext cx="2739435" cy="2688559"/>
          </a:xfrm>
        </p:spPr>
        <p:txBody>
          <a:bodyPr/>
          <a:lstStyle/>
          <a:p>
            <a:r>
              <a:rPr lang="en-US" sz="2000" dirty="0"/>
              <a:t>Take a screenshot of the output in Part 1 Step 20.</a:t>
            </a:r>
          </a:p>
          <a:p>
            <a:r>
              <a:rPr lang="en-US" sz="2000" dirty="0"/>
              <a:t>It should show the TCP packets generated by the XMAS scan.</a:t>
            </a:r>
            <a:endParaRPr lang="en-US" dirty="0"/>
          </a:p>
        </p:txBody>
      </p:sp>
    </p:spTree>
    <p:extLst>
      <p:ext uri="{BB962C8B-B14F-4D97-AF65-F5344CB8AC3E}">
        <p14:creationId xmlns:p14="http://schemas.microsoft.com/office/powerpoint/2010/main" val="17627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7763"/>
            <a:ext cx="2739435" cy="1183176"/>
          </a:xfrm>
        </p:spPr>
        <p:txBody>
          <a:bodyPr>
            <a:noAutofit/>
          </a:bodyPr>
          <a:lstStyle/>
          <a:p>
            <a:r>
              <a:rPr lang="en-US" sz="4000" dirty="0"/>
              <a:t>Creating Snort rules</a:t>
            </a:r>
          </a:p>
        </p:txBody>
      </p:sp>
      <p:pic>
        <p:nvPicPr>
          <p:cNvPr id="4" name="Picture Placeholder 3">
            <a:extLst>
              <a:ext uri="{FF2B5EF4-FFF2-40B4-BE49-F238E27FC236}">
                <a16:creationId xmlns:a16="http://schemas.microsoft.com/office/drawing/2014/main" id="{336F0634-67F3-85D1-C15C-F6E2A3ACC67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3005" r="23005"/>
          <a:stretch>
            <a:fillRect/>
          </a:stretch>
        </p:blipFill>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205000"/>
            <a:ext cx="2739435" cy="2688559"/>
          </a:xfrm>
        </p:spPr>
        <p:txBody>
          <a:bodyPr/>
          <a:lstStyle/>
          <a:p>
            <a:r>
              <a:rPr lang="en-US" sz="2000" dirty="0"/>
              <a:t>Take a screenshot of the output in Part 2 Step 7.</a:t>
            </a:r>
          </a:p>
          <a:p>
            <a:r>
              <a:rPr lang="en-US" sz="2000" dirty="0"/>
              <a:t>It should show the ping activity alert.</a:t>
            </a:r>
            <a:endParaRPr lang="en-US" dirty="0"/>
          </a:p>
        </p:txBody>
      </p:sp>
    </p:spTree>
    <p:extLst>
      <p:ext uri="{BB962C8B-B14F-4D97-AF65-F5344CB8AC3E}">
        <p14:creationId xmlns:p14="http://schemas.microsoft.com/office/powerpoint/2010/main" val="147775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7767"/>
            <a:ext cx="2739435" cy="1689199"/>
          </a:xfrm>
        </p:spPr>
        <p:txBody>
          <a:bodyPr>
            <a:noAutofit/>
          </a:bodyPr>
          <a:lstStyle/>
          <a:p>
            <a:r>
              <a:rPr lang="en-US" sz="4000" dirty="0"/>
              <a:t>Creating Snort rules cont’d</a:t>
            </a:r>
          </a:p>
        </p:txBody>
      </p:sp>
      <p:pic>
        <p:nvPicPr>
          <p:cNvPr id="4" name="Picture Placeholder 3">
            <a:extLst>
              <a:ext uri="{FF2B5EF4-FFF2-40B4-BE49-F238E27FC236}">
                <a16:creationId xmlns:a16="http://schemas.microsoft.com/office/drawing/2014/main" id="{9E371722-E9E7-9201-C143-E40CB8B09F3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3498" r="23498"/>
          <a:stretch>
            <a:fillRect/>
          </a:stretch>
        </p:blipFill>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711027"/>
            <a:ext cx="2739435" cy="2688559"/>
          </a:xfrm>
        </p:spPr>
        <p:txBody>
          <a:bodyPr/>
          <a:lstStyle/>
          <a:p>
            <a:r>
              <a:rPr lang="en-US" sz="2000" dirty="0"/>
              <a:t>Take a screenshot of the output in Part 2 Step 8.</a:t>
            </a:r>
          </a:p>
          <a:p>
            <a:r>
              <a:rPr lang="en-US" sz="2000" dirty="0"/>
              <a:t>It should show the ICMP packets generated by the ping activity.</a:t>
            </a:r>
            <a:endParaRPr lang="en-US" dirty="0"/>
          </a:p>
        </p:txBody>
      </p:sp>
    </p:spTree>
    <p:extLst>
      <p:ext uri="{BB962C8B-B14F-4D97-AF65-F5344CB8AC3E}">
        <p14:creationId xmlns:p14="http://schemas.microsoft.com/office/powerpoint/2010/main" val="281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349485"/>
            <a:ext cx="9144000" cy="1655762"/>
          </a:xfrm>
        </p:spPr>
        <p:txBody>
          <a:bodyPr>
            <a:normAutofit fontScale="92500"/>
          </a:bodyPr>
          <a:lstStyle/>
          <a:p>
            <a:r>
              <a:rPr lang="en-US" sz="3200" dirty="0"/>
              <a:t>SEC290</a:t>
            </a:r>
          </a:p>
          <a:p>
            <a:r>
              <a:rPr lang="en-US" sz="3200" dirty="0"/>
              <a:t>Fundamentals of Infrastructure Security</a:t>
            </a:r>
          </a:p>
          <a:p>
            <a:r>
              <a:rPr lang="en-US" dirty="0"/>
              <a:t>Module 5 Live Memory Analysis</a:t>
            </a:r>
          </a:p>
        </p:txBody>
      </p:sp>
    </p:spTree>
    <p:extLst>
      <p:ext uri="{BB962C8B-B14F-4D97-AF65-F5344CB8AC3E}">
        <p14:creationId xmlns:p14="http://schemas.microsoft.com/office/powerpoint/2010/main" val="72852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6006"/>
            <a:ext cx="2739435" cy="1164736"/>
          </a:xfrm>
        </p:spPr>
        <p:txBody>
          <a:bodyPr>
            <a:normAutofit fontScale="90000"/>
          </a:bodyPr>
          <a:lstStyle/>
          <a:p>
            <a:r>
              <a:rPr lang="en-US" sz="4400" dirty="0"/>
              <a:t>Linux Processes</a:t>
            </a:r>
          </a:p>
        </p:txBody>
      </p:sp>
      <p:pic>
        <p:nvPicPr>
          <p:cNvPr id="4" name="Picture Placeholder 3">
            <a:extLst>
              <a:ext uri="{FF2B5EF4-FFF2-40B4-BE49-F238E27FC236}">
                <a16:creationId xmlns:a16="http://schemas.microsoft.com/office/drawing/2014/main" id="{E4D41E5A-88A6-95A7-084E-B010F5F2F5A4}"/>
              </a:ext>
            </a:extLst>
          </p:cNvPr>
          <p:cNvPicPr>
            <a:picLocks noGrp="1" noChangeAspect="1"/>
          </p:cNvPicPr>
          <p:nvPr>
            <p:ph type="pic" idx="1"/>
          </p:nvPr>
        </p:nvPicPr>
        <p:blipFill>
          <a:blip r:embed="rId2"/>
          <a:srcRect l="25770" r="25770"/>
          <a:stretch/>
        </p:blipFill>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2336471"/>
            <a:ext cx="2739435" cy="2688559"/>
          </a:xfrm>
        </p:spPr>
        <p:txBody>
          <a:bodyPr/>
          <a:lstStyle/>
          <a:p>
            <a:r>
              <a:rPr lang="en-US" sz="2000" dirty="0"/>
              <a:t>Take a screenshot of the output in Part 1, Step 16. </a:t>
            </a:r>
          </a:p>
          <a:p>
            <a:r>
              <a:rPr lang="en-US" sz="2000" dirty="0"/>
              <a:t>It should show port 55000 open for both IPv4 and IPv6.</a:t>
            </a:r>
            <a:endParaRPr lang="en-US" dirty="0"/>
          </a:p>
        </p:txBody>
      </p:sp>
    </p:spTree>
    <p:extLst>
      <p:ext uri="{BB962C8B-B14F-4D97-AF65-F5344CB8AC3E}">
        <p14:creationId xmlns:p14="http://schemas.microsoft.com/office/powerpoint/2010/main" val="257220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6007"/>
            <a:ext cx="2739435" cy="1138736"/>
          </a:xfrm>
        </p:spPr>
        <p:txBody>
          <a:bodyPr>
            <a:noAutofit/>
          </a:bodyPr>
          <a:lstStyle/>
          <a:p>
            <a:r>
              <a:rPr lang="en-US" sz="4000" dirty="0"/>
              <a:t>Process Hacker</a:t>
            </a:r>
          </a:p>
        </p:txBody>
      </p:sp>
      <p:pic>
        <p:nvPicPr>
          <p:cNvPr id="4" name="Picture Placeholder 3">
            <a:extLst>
              <a:ext uri="{FF2B5EF4-FFF2-40B4-BE49-F238E27FC236}">
                <a16:creationId xmlns:a16="http://schemas.microsoft.com/office/drawing/2014/main" id="{ED67ED9E-1C69-1AFE-3848-37C020C869E9}"/>
              </a:ext>
            </a:extLst>
          </p:cNvPr>
          <p:cNvPicPr>
            <a:picLocks noGrp="1" noChangeAspect="1"/>
          </p:cNvPicPr>
          <p:nvPr>
            <p:ph type="pic" idx="1"/>
          </p:nvPr>
        </p:nvPicPr>
        <p:blipFill>
          <a:blip r:embed="rId2"/>
          <a:srcRect l="22850" r="22850"/>
          <a:stretch/>
        </p:blipFill>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252771"/>
            <a:ext cx="2739435" cy="2688559"/>
          </a:xfrm>
        </p:spPr>
        <p:txBody>
          <a:bodyPr/>
          <a:lstStyle/>
          <a:p>
            <a:r>
              <a:rPr lang="en-US" sz="2000" dirty="0"/>
              <a:t>Take a screenshot of the output in Part 2, Step 5. </a:t>
            </a:r>
          </a:p>
          <a:p>
            <a:r>
              <a:rPr lang="en-US" sz="2000" dirty="0"/>
              <a:t>It should show properties of a chosen process. </a:t>
            </a:r>
            <a:endParaRPr lang="en-US" dirty="0"/>
          </a:p>
        </p:txBody>
      </p:sp>
    </p:spTree>
    <p:extLst>
      <p:ext uri="{BB962C8B-B14F-4D97-AF65-F5344CB8AC3E}">
        <p14:creationId xmlns:p14="http://schemas.microsoft.com/office/powerpoint/2010/main" val="70715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4" y="886006"/>
            <a:ext cx="2739435" cy="1146980"/>
          </a:xfrm>
        </p:spPr>
        <p:txBody>
          <a:bodyPr>
            <a:noAutofit/>
          </a:bodyPr>
          <a:lstStyle/>
          <a:p>
            <a:r>
              <a:rPr lang="en-US" sz="4000" dirty="0"/>
              <a:t>Process Monitor</a:t>
            </a:r>
          </a:p>
        </p:txBody>
      </p:sp>
      <p:pic>
        <p:nvPicPr>
          <p:cNvPr id="4" name="Picture Placeholder 3">
            <a:extLst>
              <a:ext uri="{FF2B5EF4-FFF2-40B4-BE49-F238E27FC236}">
                <a16:creationId xmlns:a16="http://schemas.microsoft.com/office/drawing/2014/main" id="{9490B214-2723-5888-33BD-2D4E45082162}"/>
              </a:ext>
            </a:extLst>
          </p:cNvPr>
          <p:cNvPicPr>
            <a:picLocks noGrp="1" noChangeAspect="1"/>
          </p:cNvPicPr>
          <p:nvPr>
            <p:ph type="pic" idx="1"/>
          </p:nvPr>
        </p:nvPicPr>
        <p:blipFill>
          <a:blip r:embed="rId2"/>
          <a:srcRect l="24009" r="24009"/>
          <a:stretch/>
        </p:blipFill>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2226769"/>
            <a:ext cx="2739435" cy="2688559"/>
          </a:xfrm>
        </p:spPr>
        <p:txBody>
          <a:bodyPr>
            <a:normAutofit/>
          </a:bodyPr>
          <a:lstStyle/>
          <a:p>
            <a:r>
              <a:rPr lang="en-US" sz="2000" dirty="0"/>
              <a:t>Take a screenshot of the output in Part 3, </a:t>
            </a:r>
            <a:r>
              <a:rPr lang="en-US" sz="2000"/>
              <a:t>Step 13.</a:t>
            </a:r>
            <a:endParaRPr lang="en-US" sz="2000" dirty="0"/>
          </a:p>
          <a:p>
            <a:r>
              <a:rPr lang="en-US" sz="2000" dirty="0"/>
              <a:t>It should show </a:t>
            </a:r>
            <a:r>
              <a:rPr lang="en-US" sz="2000" dirty="0" err="1"/>
              <a:t>ifFaceName</a:t>
            </a:r>
            <a:r>
              <a:rPr lang="en-US" sz="2000" dirty="0"/>
              <a:t> in the Path column and Data: Roman in the Detail column.</a:t>
            </a:r>
          </a:p>
        </p:txBody>
      </p:sp>
    </p:spTree>
    <p:extLst>
      <p:ext uri="{BB962C8B-B14F-4D97-AF65-F5344CB8AC3E}">
        <p14:creationId xmlns:p14="http://schemas.microsoft.com/office/powerpoint/2010/main" val="393933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349485"/>
            <a:ext cx="9144000" cy="1655762"/>
          </a:xfrm>
        </p:spPr>
        <p:txBody>
          <a:bodyPr>
            <a:normAutofit fontScale="92500"/>
          </a:bodyPr>
          <a:lstStyle/>
          <a:p>
            <a:r>
              <a:rPr lang="en-US" sz="3200" dirty="0"/>
              <a:t>SEC290</a:t>
            </a:r>
          </a:p>
          <a:p>
            <a:r>
              <a:rPr lang="en-US" sz="3200" dirty="0"/>
              <a:t>Fundamentals of Infrastructure Security</a:t>
            </a:r>
          </a:p>
          <a:p>
            <a:r>
              <a:rPr lang="en-US" dirty="0"/>
              <a:t>Module 6 Firewall</a:t>
            </a:r>
          </a:p>
        </p:txBody>
      </p:sp>
    </p:spTree>
    <p:extLst>
      <p:ext uri="{BB962C8B-B14F-4D97-AF65-F5344CB8AC3E}">
        <p14:creationId xmlns:p14="http://schemas.microsoft.com/office/powerpoint/2010/main" val="3271384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39286" y="549166"/>
            <a:ext cx="2739435" cy="1803657"/>
          </a:xfrm>
        </p:spPr>
        <p:txBody>
          <a:bodyPr>
            <a:normAutofit fontScale="90000"/>
          </a:bodyPr>
          <a:lstStyle/>
          <a:p>
            <a:r>
              <a:rPr lang="en-US" sz="4400" dirty="0"/>
              <a:t>Time-based Access</a:t>
            </a:r>
          </a:p>
        </p:txBody>
      </p:sp>
      <p:pic>
        <p:nvPicPr>
          <p:cNvPr id="4" name="Picture Placeholder 3">
            <a:extLst>
              <a:ext uri="{FF2B5EF4-FFF2-40B4-BE49-F238E27FC236}">
                <a16:creationId xmlns:a16="http://schemas.microsoft.com/office/drawing/2014/main" id="{89B330E3-39BE-C373-1D3F-9C04F1AF5171}"/>
              </a:ext>
            </a:extLst>
          </p:cNvPr>
          <p:cNvPicPr>
            <a:picLocks noGrp="1" noChangeAspect="1"/>
          </p:cNvPicPr>
          <p:nvPr>
            <p:ph type="pic" idx="1"/>
          </p:nvPr>
        </p:nvPicPr>
        <p:blipFill>
          <a:blip r:embed="rId2"/>
          <a:srcRect l="22884" r="22884"/>
          <a:stretch/>
        </p:blipFill>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256571"/>
            <a:ext cx="2739435" cy="2688559"/>
          </a:xfrm>
        </p:spPr>
        <p:txBody>
          <a:bodyPr/>
          <a:lstStyle/>
          <a:p>
            <a:r>
              <a:rPr lang="en-US" sz="2000" dirty="0"/>
              <a:t>Take a screenshot of the output in Part 1 Step 21.</a:t>
            </a:r>
          </a:p>
          <a:p>
            <a:r>
              <a:rPr lang="en-US" sz="2000" dirty="0"/>
              <a:t>It should show the output of the DMZ Route Table.</a:t>
            </a:r>
          </a:p>
        </p:txBody>
      </p:sp>
    </p:spTree>
    <p:extLst>
      <p:ext uri="{BB962C8B-B14F-4D97-AF65-F5344CB8AC3E}">
        <p14:creationId xmlns:p14="http://schemas.microsoft.com/office/powerpoint/2010/main" val="2146650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6007"/>
            <a:ext cx="2739435" cy="1120076"/>
          </a:xfrm>
        </p:spPr>
        <p:txBody>
          <a:bodyPr>
            <a:normAutofit fontScale="90000"/>
          </a:bodyPr>
          <a:lstStyle/>
          <a:p>
            <a:r>
              <a:rPr lang="en-US" sz="4400" dirty="0"/>
              <a:t>Time-based Access</a:t>
            </a:r>
          </a:p>
        </p:txBody>
      </p:sp>
      <p:pic>
        <p:nvPicPr>
          <p:cNvPr id="4" name="Picture Placeholder 3">
            <a:extLst>
              <a:ext uri="{FF2B5EF4-FFF2-40B4-BE49-F238E27FC236}">
                <a16:creationId xmlns:a16="http://schemas.microsoft.com/office/drawing/2014/main" id="{708C32DB-E6EB-1850-FE95-7BDA4CAEA38C}"/>
              </a:ext>
            </a:extLst>
          </p:cNvPr>
          <p:cNvPicPr>
            <a:picLocks noGrp="1" noChangeAspect="1"/>
          </p:cNvPicPr>
          <p:nvPr>
            <p:ph type="pic" idx="1"/>
          </p:nvPr>
        </p:nvPicPr>
        <p:blipFill>
          <a:blip r:embed="rId2"/>
          <a:srcRect l="25156" r="25156"/>
          <a:stretch/>
        </p:blipFill>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256571"/>
            <a:ext cx="2739435" cy="2688559"/>
          </a:xfrm>
        </p:spPr>
        <p:txBody>
          <a:bodyPr/>
          <a:lstStyle/>
          <a:p>
            <a:r>
              <a:rPr lang="en-US" sz="2000" dirty="0"/>
              <a:t>Take a screenshot of the output in Part 1 Step 26.</a:t>
            </a:r>
          </a:p>
          <a:p>
            <a:r>
              <a:rPr lang="en-US" sz="2000" dirty="0"/>
              <a:t>It should show a successful ping from the Ubuntu Web VM and the DMZ VM.</a:t>
            </a:r>
          </a:p>
          <a:p>
            <a:endParaRPr lang="en-US" sz="2000" dirty="0"/>
          </a:p>
        </p:txBody>
      </p:sp>
    </p:spTree>
    <p:extLst>
      <p:ext uri="{BB962C8B-B14F-4D97-AF65-F5344CB8AC3E}">
        <p14:creationId xmlns:p14="http://schemas.microsoft.com/office/powerpoint/2010/main" val="52768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CFB2-8704-AD24-E4CA-F673A40A1FA6}"/>
              </a:ext>
            </a:extLst>
          </p:cNvPr>
          <p:cNvSpPr>
            <a:spLocks noGrp="1"/>
          </p:cNvSpPr>
          <p:nvPr>
            <p:ph type="title"/>
          </p:nvPr>
        </p:nvSpPr>
        <p:spPr/>
        <p:txBody>
          <a:bodyPr/>
          <a:lstStyle/>
          <a:p>
            <a:r>
              <a:rPr lang="en-US" dirty="0"/>
              <a:t>Contents:</a:t>
            </a:r>
            <a:br>
              <a:rPr lang="en-US" dirty="0"/>
            </a:br>
            <a:endParaRPr lang="en-US" dirty="0"/>
          </a:p>
        </p:txBody>
      </p:sp>
      <p:sp>
        <p:nvSpPr>
          <p:cNvPr id="3" name="Content Placeholder 2">
            <a:extLst>
              <a:ext uri="{FF2B5EF4-FFF2-40B4-BE49-F238E27FC236}">
                <a16:creationId xmlns:a16="http://schemas.microsoft.com/office/drawing/2014/main" id="{BA6925E9-AB5A-043F-6595-C6328EB31766}"/>
              </a:ext>
            </a:extLst>
          </p:cNvPr>
          <p:cNvSpPr>
            <a:spLocks noGrp="1"/>
          </p:cNvSpPr>
          <p:nvPr>
            <p:ph idx="1"/>
          </p:nvPr>
        </p:nvSpPr>
        <p:spPr>
          <a:xfrm>
            <a:off x="490811" y="2141487"/>
            <a:ext cx="6169871" cy="4254500"/>
          </a:xfrm>
        </p:spPr>
        <p:txBody>
          <a:bodyPr/>
          <a:lstStyle/>
          <a:p>
            <a:r>
              <a:rPr lang="en-US" dirty="0"/>
              <a:t>Intrusion Analysis using Wireshark</a:t>
            </a:r>
          </a:p>
          <a:p>
            <a:r>
              <a:rPr lang="en-US" sz="1800" dirty="0"/>
              <a:t>Basic attack analysis</a:t>
            </a:r>
            <a:endParaRPr lang="en-US" dirty="0"/>
          </a:p>
          <a:p>
            <a:r>
              <a:rPr lang="en-US" dirty="0"/>
              <a:t>Open SSL</a:t>
            </a:r>
          </a:p>
          <a:p>
            <a:r>
              <a:rPr lang="en-US" sz="1800" dirty="0"/>
              <a:t>Creating and testing an SSL/TLS file</a:t>
            </a:r>
          </a:p>
          <a:p>
            <a:r>
              <a:rPr lang="en-US" dirty="0"/>
              <a:t>Snort</a:t>
            </a:r>
          </a:p>
          <a:p>
            <a:r>
              <a:rPr lang="en-US" sz="1800" dirty="0"/>
              <a:t>Testing and Creating Snort rules</a:t>
            </a:r>
          </a:p>
          <a:p>
            <a:r>
              <a:rPr lang="en-US" dirty="0"/>
              <a:t>Memory Analysis</a:t>
            </a:r>
          </a:p>
          <a:p>
            <a:r>
              <a:rPr lang="en-US" sz="1800" dirty="0"/>
              <a:t>Linux Processes, Process hacker and Process monitor</a:t>
            </a:r>
          </a:p>
          <a:p>
            <a:r>
              <a:rPr lang="en-US" dirty="0"/>
              <a:t>Firewalls</a:t>
            </a:r>
          </a:p>
          <a:p>
            <a:r>
              <a:rPr lang="en-US" sz="1800" dirty="0"/>
              <a:t>Time based access</a:t>
            </a:r>
          </a:p>
          <a:p>
            <a:endParaRPr lang="en-US" dirty="0"/>
          </a:p>
          <a:p>
            <a:endParaRPr lang="en-US" sz="1800" dirty="0"/>
          </a:p>
          <a:p>
            <a:endParaRPr lang="en-US" dirty="0"/>
          </a:p>
          <a:p>
            <a:endParaRPr lang="en-US" sz="1800" dirty="0"/>
          </a:p>
          <a:p>
            <a:endParaRPr lang="en-US" dirty="0"/>
          </a:p>
        </p:txBody>
      </p:sp>
      <p:pic>
        <p:nvPicPr>
          <p:cNvPr id="5" name="Picture 4">
            <a:extLst>
              <a:ext uri="{FF2B5EF4-FFF2-40B4-BE49-F238E27FC236}">
                <a16:creationId xmlns:a16="http://schemas.microsoft.com/office/drawing/2014/main" id="{5228128B-42BC-8B1F-E319-7F37E4ABB869}"/>
              </a:ext>
            </a:extLst>
          </p:cNvPr>
          <p:cNvPicPr>
            <a:picLocks noChangeAspect="1"/>
          </p:cNvPicPr>
          <p:nvPr/>
        </p:nvPicPr>
        <p:blipFill>
          <a:blip r:embed="rId2"/>
          <a:stretch>
            <a:fillRect/>
          </a:stretch>
        </p:blipFill>
        <p:spPr>
          <a:xfrm>
            <a:off x="6525281" y="2318016"/>
            <a:ext cx="5175908" cy="4538826"/>
          </a:xfrm>
          <a:prstGeom prst="rect">
            <a:avLst/>
          </a:prstGeom>
        </p:spPr>
      </p:pic>
    </p:spTree>
    <p:extLst>
      <p:ext uri="{BB962C8B-B14F-4D97-AF65-F5344CB8AC3E}">
        <p14:creationId xmlns:p14="http://schemas.microsoft.com/office/powerpoint/2010/main" val="3077839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EBEAC2F-BC53-4FAD-2476-D32286A46C24}"/>
              </a:ext>
            </a:extLst>
          </p:cNvPr>
          <p:cNvPicPr>
            <a:picLocks noGrp="1" noChangeAspect="1"/>
          </p:cNvPicPr>
          <p:nvPr>
            <p:ph type="pic" idx="1"/>
          </p:nvPr>
        </p:nvPicPr>
        <p:blipFill>
          <a:blip r:embed="rId2"/>
          <a:srcRect l="4582" r="4582"/>
          <a:stretch/>
        </p:blipFill>
        <p:spPr>
          <a:xfrm>
            <a:off x="2729583" y="3821530"/>
            <a:ext cx="3735388" cy="2543175"/>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308555"/>
            <a:ext cx="2739435" cy="2688559"/>
          </a:xfrm>
        </p:spPr>
        <p:txBody>
          <a:bodyPr/>
          <a:lstStyle/>
          <a:p>
            <a:r>
              <a:rPr lang="en-US" sz="2000" dirty="0"/>
              <a:t>Take a screenshot of the output in Part 1 Step 34.</a:t>
            </a:r>
          </a:p>
          <a:p>
            <a:r>
              <a:rPr lang="en-US" sz="2000" dirty="0"/>
              <a:t>It should show two time-based access rules in the FORWARD chain</a:t>
            </a:r>
            <a:endParaRPr lang="en-US" dirty="0"/>
          </a:p>
        </p:txBody>
      </p:sp>
      <p:sp>
        <p:nvSpPr>
          <p:cNvPr id="8" name="Title 1">
            <a:extLst>
              <a:ext uri="{FF2B5EF4-FFF2-40B4-BE49-F238E27FC236}">
                <a16:creationId xmlns:a16="http://schemas.microsoft.com/office/drawing/2014/main" id="{EEA03D7F-E9A5-4634-8CB0-1BDB151124C6}"/>
              </a:ext>
            </a:extLst>
          </p:cNvPr>
          <p:cNvSpPr txBox="1">
            <a:spLocks/>
          </p:cNvSpPr>
          <p:nvPr/>
        </p:nvSpPr>
        <p:spPr>
          <a:xfrm>
            <a:off x="907635" y="886007"/>
            <a:ext cx="2739435" cy="1129406"/>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a:t>Time-based Access</a:t>
            </a:r>
            <a:endParaRPr lang="en-US" sz="4400" dirty="0"/>
          </a:p>
        </p:txBody>
      </p:sp>
      <p:pic>
        <p:nvPicPr>
          <p:cNvPr id="5" name="Picture 4">
            <a:extLst>
              <a:ext uri="{FF2B5EF4-FFF2-40B4-BE49-F238E27FC236}">
                <a16:creationId xmlns:a16="http://schemas.microsoft.com/office/drawing/2014/main" id="{169C7235-EB9B-4841-3F79-050CE0503244}"/>
              </a:ext>
            </a:extLst>
          </p:cNvPr>
          <p:cNvPicPr>
            <a:picLocks noChangeAspect="1"/>
          </p:cNvPicPr>
          <p:nvPr/>
        </p:nvPicPr>
        <p:blipFill>
          <a:blip r:embed="rId3"/>
          <a:stretch>
            <a:fillRect/>
          </a:stretch>
        </p:blipFill>
        <p:spPr>
          <a:xfrm>
            <a:off x="6573747" y="714001"/>
            <a:ext cx="5454930" cy="4159464"/>
          </a:xfrm>
          <a:prstGeom prst="rect">
            <a:avLst/>
          </a:prstGeom>
        </p:spPr>
      </p:pic>
    </p:spTree>
    <p:extLst>
      <p:ext uri="{BB962C8B-B14F-4D97-AF65-F5344CB8AC3E}">
        <p14:creationId xmlns:p14="http://schemas.microsoft.com/office/powerpoint/2010/main" val="1014873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AD80-5AAA-6667-DBCB-735593E97648}"/>
              </a:ext>
            </a:extLst>
          </p:cNvPr>
          <p:cNvSpPr>
            <a:spLocks noGrp="1"/>
          </p:cNvSpPr>
          <p:nvPr>
            <p:ph type="title"/>
          </p:nvPr>
        </p:nvSpPr>
        <p:spPr>
          <a:xfrm>
            <a:off x="956173" y="837084"/>
            <a:ext cx="3865134" cy="705678"/>
          </a:xfrm>
        </p:spPr>
        <p:txBody>
          <a:bodyPr/>
          <a:lstStyle/>
          <a:p>
            <a:r>
              <a:rPr lang="en-US" dirty="0"/>
              <a:t>Conclusion</a:t>
            </a:r>
          </a:p>
        </p:txBody>
      </p:sp>
      <p:sp>
        <p:nvSpPr>
          <p:cNvPr id="6" name="TextBox 5">
            <a:extLst>
              <a:ext uri="{FF2B5EF4-FFF2-40B4-BE49-F238E27FC236}">
                <a16:creationId xmlns:a16="http://schemas.microsoft.com/office/drawing/2014/main" id="{9F871106-B506-0266-728C-ADD0A04B485A}"/>
              </a:ext>
            </a:extLst>
          </p:cNvPr>
          <p:cNvSpPr txBox="1"/>
          <p:nvPr/>
        </p:nvSpPr>
        <p:spPr>
          <a:xfrm>
            <a:off x="956173" y="2342862"/>
            <a:ext cx="10841575" cy="3570208"/>
          </a:xfrm>
          <a:prstGeom prst="rect">
            <a:avLst/>
          </a:prstGeom>
          <a:noFill/>
        </p:spPr>
        <p:txBody>
          <a:bodyPr wrap="square">
            <a:spAutoFit/>
          </a:bodyPr>
          <a:lstStyle/>
          <a:p>
            <a:endParaRPr lang="en-US" dirty="0"/>
          </a:p>
          <a:p>
            <a:r>
              <a:rPr lang="en-US" sz="1600" b="1" dirty="0"/>
              <a:t>Key Takeaways</a:t>
            </a:r>
          </a:p>
          <a:p>
            <a:pPr marL="285750" indent="-285750">
              <a:buFont typeface="Arial" panose="020B0604020202020204" pitchFamily="34" charset="0"/>
              <a:buChar char="•"/>
            </a:pPr>
            <a:r>
              <a:rPr lang="en-US" sz="1600" b="1" dirty="0"/>
              <a:t>Introduction to IT Security - Understanding the fundamentals and importance of cybersecurity.</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Module 2:** Network Security - Best practices for securing network infrastructure.</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Module 3:** Ethical Hacking - Tools and techniques for penetration testing.</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Module 4:** Cryptography - The role of encryption in protecting data.</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Module 5:** Security Policies - Developing and implementing effective security policies.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Module 6:** Emerging Threats - Staying ahead of evolving cybersecurity challenges.</a:t>
            </a:r>
          </a:p>
          <a:p>
            <a:endParaRPr lang="en-US" sz="1600" b="1" dirty="0"/>
          </a:p>
        </p:txBody>
      </p:sp>
      <p:sp>
        <p:nvSpPr>
          <p:cNvPr id="7" name="Rectangle 1">
            <a:extLst>
              <a:ext uri="{FF2B5EF4-FFF2-40B4-BE49-F238E27FC236}">
                <a16:creationId xmlns:a16="http://schemas.microsoft.com/office/drawing/2014/main" id="{D47ED552-507B-10E3-595E-382D69EA02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111111"/>
                </a:solidFill>
                <a:effectLst/>
                <a:latin typeface="Arial Unicode MS"/>
              </a:rPr>
              <a:t># Conclusion</a:t>
            </a:r>
            <a:r>
              <a:rPr kumimoji="0" lang="en-US" altLang="en-US" sz="1000" b="0" i="0" u="none" strike="noStrike" cap="none" normalizeH="0" baseline="0">
                <a:ln>
                  <a:noFill/>
                </a:ln>
                <a:solidFill>
                  <a:srgbClr val="111111"/>
                </a:solidFill>
                <a:effectLst/>
                <a:latin typeface="Arial Unicode MS"/>
              </a:rPr>
              <a:t> </a:t>
            </a:r>
            <a:r>
              <a:rPr kumimoji="0" lang="en-US" altLang="en-US" sz="1000" b="1" i="0" u="none" strike="noStrike" cap="none" normalizeH="0" baseline="0">
                <a:ln>
                  <a:noFill/>
                </a:ln>
                <a:solidFill>
                  <a:srgbClr val="111111"/>
                </a:solidFill>
                <a:effectLst/>
                <a:latin typeface="Arial Unicode MS"/>
              </a:rPr>
              <a:t>## Key Takeaways</a:t>
            </a:r>
            <a:r>
              <a:rPr kumimoji="0" lang="en-US" altLang="en-US" sz="1000" b="0" i="0" u="none" strike="noStrike" cap="none" normalizeH="0" baseline="0">
                <a:ln>
                  <a:noFill/>
                </a:ln>
                <a:solidFill>
                  <a:srgbClr val="111111"/>
                </a:solidFill>
                <a:effectLst/>
                <a:latin typeface="Arial Unicode MS"/>
              </a:rPr>
              <a:t> - </a:t>
            </a:r>
            <a:r>
              <a:rPr kumimoji="0" lang="en-US" altLang="en-US" sz="1000" b="1" i="0" u="none" strike="noStrike" cap="none" normalizeH="0" baseline="0">
                <a:ln>
                  <a:noFill/>
                </a:ln>
                <a:solidFill>
                  <a:srgbClr val="111111"/>
                </a:solidFill>
                <a:effectLst/>
                <a:latin typeface="Arial Unicode MS"/>
              </a:rPr>
              <a:t>**Module 1:**</a:t>
            </a:r>
            <a:r>
              <a:rPr kumimoji="0" lang="en-US" altLang="en-US" sz="1000" b="0" i="0" u="none" strike="noStrike" cap="none" normalizeH="0" baseline="0">
                <a:ln>
                  <a:noFill/>
                </a:ln>
                <a:solidFill>
                  <a:srgbClr val="111111"/>
                </a:solidFill>
                <a:effectLst/>
                <a:latin typeface="Arial Unicode MS"/>
              </a:rPr>
              <a:t> Introduction to IT Security - Understanding the fundamentals and importance of cybersecurity. - </a:t>
            </a:r>
            <a:r>
              <a:rPr kumimoji="0" lang="en-US" altLang="en-US" sz="1000" b="1" i="0" u="none" strike="noStrike" cap="none" normalizeH="0" baseline="0">
                <a:ln>
                  <a:noFill/>
                </a:ln>
                <a:solidFill>
                  <a:srgbClr val="111111"/>
                </a:solidFill>
                <a:effectLst/>
                <a:latin typeface="Arial Unicode MS"/>
              </a:rPr>
              <a:t>**Module 2:**</a:t>
            </a:r>
            <a:r>
              <a:rPr kumimoji="0" lang="en-US" altLang="en-US" sz="1000" b="0" i="0" u="none" strike="noStrike" cap="none" normalizeH="0" baseline="0">
                <a:ln>
                  <a:noFill/>
                </a:ln>
                <a:solidFill>
                  <a:srgbClr val="111111"/>
                </a:solidFill>
                <a:effectLst/>
                <a:latin typeface="Arial Unicode MS"/>
              </a:rPr>
              <a:t> Network Security - Best practices for securing network infrastructure. - </a:t>
            </a:r>
            <a:r>
              <a:rPr kumimoji="0" lang="en-US" altLang="en-US" sz="1000" b="1" i="0" u="none" strike="noStrike" cap="none" normalizeH="0" baseline="0">
                <a:ln>
                  <a:noFill/>
                </a:ln>
                <a:solidFill>
                  <a:srgbClr val="111111"/>
                </a:solidFill>
                <a:effectLst/>
                <a:latin typeface="Arial Unicode MS"/>
              </a:rPr>
              <a:t>**Module 3:**</a:t>
            </a:r>
            <a:r>
              <a:rPr kumimoji="0" lang="en-US" altLang="en-US" sz="1000" b="0" i="0" u="none" strike="noStrike" cap="none" normalizeH="0" baseline="0">
                <a:ln>
                  <a:noFill/>
                </a:ln>
                <a:solidFill>
                  <a:srgbClr val="111111"/>
                </a:solidFill>
                <a:effectLst/>
                <a:latin typeface="Arial Unicode MS"/>
              </a:rPr>
              <a:t> Ethical Hacking - Tools and techniques for penetration testing. - </a:t>
            </a:r>
            <a:r>
              <a:rPr kumimoji="0" lang="en-US" altLang="en-US" sz="1000" b="1" i="0" u="none" strike="noStrike" cap="none" normalizeH="0" baseline="0">
                <a:ln>
                  <a:noFill/>
                </a:ln>
                <a:solidFill>
                  <a:srgbClr val="111111"/>
                </a:solidFill>
                <a:effectLst/>
                <a:latin typeface="Arial Unicode MS"/>
              </a:rPr>
              <a:t>**Module 4:**</a:t>
            </a:r>
            <a:r>
              <a:rPr kumimoji="0" lang="en-US" altLang="en-US" sz="1000" b="0" i="0" u="none" strike="noStrike" cap="none" normalizeH="0" baseline="0">
                <a:ln>
                  <a:noFill/>
                </a:ln>
                <a:solidFill>
                  <a:srgbClr val="111111"/>
                </a:solidFill>
                <a:effectLst/>
                <a:latin typeface="Arial Unicode MS"/>
              </a:rPr>
              <a:t> Cryptography - The role of encryption in protecting data. - </a:t>
            </a:r>
            <a:r>
              <a:rPr kumimoji="0" lang="en-US" altLang="en-US" sz="1000" b="1" i="0" u="none" strike="noStrike" cap="none" normalizeH="0" baseline="0">
                <a:ln>
                  <a:noFill/>
                </a:ln>
                <a:solidFill>
                  <a:srgbClr val="111111"/>
                </a:solidFill>
                <a:effectLst/>
                <a:latin typeface="Arial Unicode MS"/>
              </a:rPr>
              <a:t>**Module 5:**</a:t>
            </a:r>
            <a:r>
              <a:rPr kumimoji="0" lang="en-US" altLang="en-US" sz="1000" b="0" i="0" u="none" strike="noStrike" cap="none" normalizeH="0" baseline="0">
                <a:ln>
                  <a:noFill/>
                </a:ln>
                <a:solidFill>
                  <a:srgbClr val="111111"/>
                </a:solidFill>
                <a:effectLst/>
                <a:latin typeface="Arial Unicode MS"/>
              </a:rPr>
              <a:t> Security Policies - Developing and implementing effective security policies. - </a:t>
            </a:r>
            <a:r>
              <a:rPr kumimoji="0" lang="en-US" altLang="en-US" sz="1000" b="1" i="0" u="none" strike="noStrike" cap="none" normalizeH="0" baseline="0">
                <a:ln>
                  <a:noFill/>
                </a:ln>
                <a:solidFill>
                  <a:srgbClr val="111111"/>
                </a:solidFill>
                <a:effectLst/>
                <a:latin typeface="Arial Unicode MS"/>
              </a:rPr>
              <a:t>**Module 6:**</a:t>
            </a:r>
            <a:r>
              <a:rPr kumimoji="0" lang="en-US" altLang="en-US" sz="1000" b="0" i="0" u="none" strike="noStrike" cap="none" normalizeH="0" baseline="0">
                <a:ln>
                  <a:noFill/>
                </a:ln>
                <a:solidFill>
                  <a:srgbClr val="111111"/>
                </a:solidFill>
                <a:effectLst/>
                <a:latin typeface="Arial Unicode MS"/>
              </a:rPr>
              <a:t> Emerging Threats - Staying ahead of evolving cybersecurity challenges. </a:t>
            </a:r>
            <a:r>
              <a:rPr kumimoji="0" lang="en-US" altLang="en-US" sz="1000" b="1" i="0" u="none" strike="noStrike" cap="none" normalizeH="0" baseline="0">
                <a:ln>
                  <a:noFill/>
                </a:ln>
                <a:solidFill>
                  <a:srgbClr val="111111"/>
                </a:solidFill>
                <a:effectLst/>
                <a:latin typeface="Arial Unicode MS"/>
              </a:rPr>
              <a:t>## Reflection</a:t>
            </a:r>
            <a:r>
              <a:rPr kumimoji="0" lang="en-US" altLang="en-US" sz="1000" b="0" i="0" u="none" strike="noStrike" cap="none" normalizeH="0" baseline="0">
                <a:ln>
                  <a:noFill/>
                </a:ln>
                <a:solidFill>
                  <a:srgbClr val="111111"/>
                </a:solidFill>
                <a:effectLst/>
                <a:latin typeface="Arial Unicode MS"/>
              </a:rPr>
              <a:t> - Throughout this course, we've explored various aspects of IT security and applied practical skills in ethical hacking and network defense. - The hands-on experience gained from the labs and assignments has prepared us for real-world security challenges. </a:t>
            </a:r>
            <a:r>
              <a:rPr kumimoji="0" lang="en-US" altLang="en-US" sz="1000" b="1" i="0" u="none" strike="noStrike" cap="none" normalizeH="0" baseline="0">
                <a:ln>
                  <a:noFill/>
                </a:ln>
                <a:solidFill>
                  <a:srgbClr val="111111"/>
                </a:solidFill>
                <a:effectLst/>
                <a:latin typeface="Arial Unicode MS"/>
              </a:rPr>
              <a:t>## Looking Forward</a:t>
            </a:r>
            <a:r>
              <a:rPr kumimoji="0" lang="en-US" altLang="en-US" sz="1000" b="0" i="0" u="none" strike="noStrike" cap="none" normalizeH="0" baseline="0">
                <a:ln>
                  <a:noFill/>
                </a:ln>
                <a:solidFill>
                  <a:srgbClr val="111111"/>
                </a:solidFill>
                <a:effectLst/>
                <a:latin typeface="Arial Unicode MS"/>
              </a:rPr>
              <a:t> - The knowledge and skills acquired in SEC 290 are foundational for any cybersecurity career. - Continuous learning and staying updated with the latest security trends will be crucial as we advance in the field.</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859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6F9187-7AE5-D60E-7492-201A2F6ADE79}"/>
              </a:ext>
            </a:extLst>
          </p:cNvPr>
          <p:cNvSpPr>
            <a:spLocks noGrp="1"/>
          </p:cNvSpPr>
          <p:nvPr>
            <p:ph type="body" sz="half" idx="2"/>
          </p:nvPr>
        </p:nvSpPr>
        <p:spPr>
          <a:xfrm>
            <a:off x="6096000" y="3147459"/>
            <a:ext cx="5621828" cy="2406317"/>
          </a:xfrm>
        </p:spPr>
        <p:txBody>
          <a:bodyPr>
            <a:noAutofit/>
          </a:bodyPr>
          <a:lstStyle/>
          <a:p>
            <a:r>
              <a:rPr lang="en-US" sz="2000" dirty="0"/>
              <a:t>- Throughout this course, we've explored various aspects of IT security and applied practical skills in ethical hacking and network defense.</a:t>
            </a:r>
            <a:br>
              <a:rPr lang="en-US" sz="2000" dirty="0"/>
            </a:br>
            <a:r>
              <a:rPr lang="en-US" sz="2000" dirty="0"/>
              <a:t>- The hands-on experience gained from the labs and assignments has prepared us for real-world security challenges.</a:t>
            </a:r>
          </a:p>
        </p:txBody>
      </p:sp>
      <p:sp>
        <p:nvSpPr>
          <p:cNvPr id="9" name="Rectangle 8">
            <a:extLst>
              <a:ext uri="{FF2B5EF4-FFF2-40B4-BE49-F238E27FC236}">
                <a16:creationId xmlns:a16="http://schemas.microsoft.com/office/drawing/2014/main" id="{0D00B9DD-1C8E-F165-6468-E199C5E4B639}"/>
              </a:ext>
            </a:extLst>
          </p:cNvPr>
          <p:cNvSpPr/>
          <p:nvPr/>
        </p:nvSpPr>
        <p:spPr>
          <a:xfrm>
            <a:off x="1085606" y="3147459"/>
            <a:ext cx="3514104"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Reflection</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3673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D279-FD9C-CB74-0523-BC4687A0CD0B}"/>
              </a:ext>
            </a:extLst>
          </p:cNvPr>
          <p:cNvSpPr>
            <a:spLocks noGrp="1"/>
          </p:cNvSpPr>
          <p:nvPr>
            <p:ph type="title"/>
          </p:nvPr>
        </p:nvSpPr>
        <p:spPr>
          <a:xfrm>
            <a:off x="1020201" y="3039176"/>
            <a:ext cx="3865134" cy="974558"/>
          </a:xfrm>
        </p:spPr>
        <p:txBody>
          <a:bodyPr/>
          <a:lstStyle/>
          <a:p>
            <a:r>
              <a:rPr lang="en-US" b="1" dirty="0">
                <a:ln w="22225">
                  <a:solidFill>
                    <a:schemeClr val="accent2"/>
                  </a:solidFill>
                  <a:prstDash val="solid"/>
                </a:ln>
                <a:solidFill>
                  <a:schemeClr val="accent2">
                    <a:lumMod val="40000"/>
                    <a:lumOff val="60000"/>
                  </a:schemeClr>
                </a:solidFill>
              </a:rPr>
              <a:t>Looking</a:t>
            </a:r>
            <a:r>
              <a:rPr lang="en-US" dirty="0"/>
              <a:t> </a:t>
            </a:r>
            <a:r>
              <a:rPr lang="en-US" dirty="0">
                <a:ln w="0"/>
                <a:solidFill>
                  <a:schemeClr val="accent1"/>
                </a:solidFill>
                <a:effectLst>
                  <a:outerShdw blurRad="38100" dist="25400" dir="5400000" algn="ctr" rotWithShape="0">
                    <a:srgbClr val="6E747A">
                      <a:alpha val="43000"/>
                    </a:srgbClr>
                  </a:outerShdw>
                </a:effectLst>
              </a:rPr>
              <a:t>Forward</a:t>
            </a:r>
            <a:endParaRPr lang="en-US" dirty="0"/>
          </a:p>
        </p:txBody>
      </p:sp>
      <p:sp>
        <p:nvSpPr>
          <p:cNvPr id="4" name="Text Placeholder 3">
            <a:extLst>
              <a:ext uri="{FF2B5EF4-FFF2-40B4-BE49-F238E27FC236}">
                <a16:creationId xmlns:a16="http://schemas.microsoft.com/office/drawing/2014/main" id="{DCD9E11C-4E80-B7BD-89DD-A781C8283753}"/>
              </a:ext>
            </a:extLst>
          </p:cNvPr>
          <p:cNvSpPr>
            <a:spLocks noGrp="1"/>
          </p:cNvSpPr>
          <p:nvPr>
            <p:ph type="body" sz="half" idx="2"/>
          </p:nvPr>
        </p:nvSpPr>
        <p:spPr>
          <a:xfrm>
            <a:off x="6179419" y="2435191"/>
            <a:ext cx="6012581" cy="3157087"/>
          </a:xfrm>
        </p:spPr>
        <p:txBody>
          <a:bodyPr>
            <a:normAutofit/>
          </a:bodyPr>
          <a:lstStyle/>
          <a:p>
            <a:r>
              <a:rPr lang="en-US" sz="1800" dirty="0"/>
              <a:t>- The knowledge and skills acquired in SEC 290 are foundational for any cybersecurity career.</a:t>
            </a:r>
          </a:p>
          <a:p>
            <a:r>
              <a:rPr lang="en-US" sz="1800" dirty="0"/>
              <a:t>- Continuous learning and staying updated with the latest security trends will be crucial as we advance in the field.</a:t>
            </a:r>
          </a:p>
          <a:p>
            <a:endParaRPr lang="en-US" dirty="0"/>
          </a:p>
        </p:txBody>
      </p:sp>
    </p:spTree>
    <p:extLst>
      <p:ext uri="{BB962C8B-B14F-4D97-AF65-F5344CB8AC3E}">
        <p14:creationId xmlns:p14="http://schemas.microsoft.com/office/powerpoint/2010/main" val="337723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Sources</a:t>
            </a: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349485"/>
            <a:ext cx="9144000" cy="1655762"/>
          </a:xfrm>
        </p:spPr>
        <p:txBody>
          <a:bodyPr>
            <a:normAutofit fontScale="55000" lnSpcReduction="20000"/>
          </a:bodyPr>
          <a:lstStyle/>
          <a:p>
            <a:r>
              <a:rPr lang="en-US" sz="3200" dirty="0"/>
              <a:t>SEC290</a:t>
            </a:r>
          </a:p>
          <a:p>
            <a:r>
              <a:rPr lang="en-US" sz="3200" dirty="0"/>
              <a:t>Fundamentals of Infrastructure Security- </a:t>
            </a:r>
            <a:r>
              <a:rPr lang="en-US" sz="3200" dirty="0" err="1"/>
              <a:t>Devry</a:t>
            </a:r>
            <a:r>
              <a:rPr lang="en-US" sz="3200" dirty="0"/>
              <a:t> University</a:t>
            </a:r>
          </a:p>
          <a:p>
            <a:r>
              <a:rPr lang="en-US" sz="3200" dirty="0"/>
              <a:t>Virtual machine learning</a:t>
            </a:r>
          </a:p>
          <a:p>
            <a:r>
              <a:rPr lang="en-US" sz="3200" dirty="0"/>
              <a:t>Project instructed step by step video and resources rendered in the course material.</a:t>
            </a:r>
          </a:p>
        </p:txBody>
      </p:sp>
    </p:spTree>
    <p:extLst>
      <p:ext uri="{BB962C8B-B14F-4D97-AF65-F5344CB8AC3E}">
        <p14:creationId xmlns:p14="http://schemas.microsoft.com/office/powerpoint/2010/main" val="1428318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9959-E852-D82C-E2A1-27E0B825EFCD}"/>
              </a:ext>
            </a:extLst>
          </p:cNvPr>
          <p:cNvSpPr>
            <a:spLocks noGrp="1"/>
          </p:cNvSpPr>
          <p:nvPr>
            <p:ph type="title"/>
          </p:nvPr>
        </p:nvSpPr>
        <p:spPr/>
        <p:txBody>
          <a:bodyPr/>
          <a:lstStyle/>
          <a:p>
            <a:r>
              <a:rPr lang="en-US" dirty="0"/>
              <a:t>Thank You!</a:t>
            </a:r>
          </a:p>
        </p:txBody>
      </p:sp>
      <p:sp>
        <p:nvSpPr>
          <p:cNvPr id="5" name="Rectangle 4">
            <a:extLst>
              <a:ext uri="{FF2B5EF4-FFF2-40B4-BE49-F238E27FC236}">
                <a16:creationId xmlns:a16="http://schemas.microsoft.com/office/drawing/2014/main" id="{ECB5510F-8269-77E9-4DC4-422052A7E137}"/>
              </a:ext>
            </a:extLst>
          </p:cNvPr>
          <p:cNvSpPr/>
          <p:nvPr/>
        </p:nvSpPr>
        <p:spPr>
          <a:xfrm>
            <a:off x="423511" y="2222299"/>
            <a:ext cx="11290434" cy="4247317"/>
          </a:xfrm>
          <a:prstGeom prst="rect">
            <a:avLst/>
          </a:prstGeom>
          <a:noFill/>
        </p:spPr>
        <p:txBody>
          <a:bodyPr wrap="square" lIns="91440" tIns="45720" rIns="91440" bIns="45720">
            <a:spAutoFit/>
          </a:bodyPr>
          <a:lstStyle/>
          <a:p>
            <a:pPr algn="ctr"/>
            <a:r>
              <a:rPr kumimoji="0" lang="en-US" altLang="en-US" sz="5400" b="1" i="0" u="none" strike="noStrike" cap="none" spc="0" normalizeH="0" baseline="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Unicode MS"/>
              </a:rPr>
              <a:t>I appreciate the opportunity to learn and grow in this class. - Special thanks to our instructor and peers for their support and insights.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66829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349485"/>
            <a:ext cx="9144000" cy="1655762"/>
          </a:xfrm>
        </p:spPr>
        <p:txBody>
          <a:bodyPr>
            <a:normAutofit fontScale="92500"/>
          </a:bodyPr>
          <a:lstStyle/>
          <a:p>
            <a:r>
              <a:rPr lang="en-US" sz="3200" dirty="0"/>
              <a:t>SEC290</a:t>
            </a:r>
          </a:p>
          <a:p>
            <a:r>
              <a:rPr lang="en-US" sz="3200" dirty="0"/>
              <a:t>Fundamentals of Infrastructure Security</a:t>
            </a:r>
          </a:p>
          <a:p>
            <a:r>
              <a:rPr lang="en-US" dirty="0"/>
              <a:t>Module 2 Intrusion Analysis using Wireshark</a:t>
            </a:r>
          </a:p>
        </p:txBody>
      </p:sp>
    </p:spTree>
    <p:extLst>
      <p:ext uri="{BB962C8B-B14F-4D97-AF65-F5344CB8AC3E}">
        <p14:creationId xmlns:p14="http://schemas.microsoft.com/office/powerpoint/2010/main" val="737525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24240" y="685944"/>
            <a:ext cx="8144414" cy="785949"/>
          </a:xfrm>
        </p:spPr>
        <p:txBody>
          <a:bodyPr>
            <a:noAutofit/>
          </a:bodyPr>
          <a:lstStyle/>
          <a:p>
            <a:r>
              <a:rPr lang="en-US" sz="4000" dirty="0"/>
              <a:t>Basic attack analysis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24240" y="1722816"/>
            <a:ext cx="9211713" cy="4627649"/>
          </a:xfrm>
        </p:spPr>
        <p:txBody>
          <a:bodyPr>
            <a:normAutofit fontScale="70000" lnSpcReduction="20000"/>
          </a:bodyPr>
          <a:lstStyle/>
          <a:p>
            <a:pPr lvl="0"/>
            <a:r>
              <a:rPr lang="en-US" dirty="0"/>
              <a:t>1. Look at captures no. 20 and 22. (You can use the “Go” link at the top of the Wireshark screen to quickly go to a specific capture) Both packets are ICMP traffic but there are subtle differences between them.  Compare the time-to-live and data field sizes in the two packets.  What differences do you see?</a:t>
            </a:r>
          </a:p>
          <a:p>
            <a:pPr lvl="0"/>
            <a:r>
              <a:rPr lang="en-US" dirty="0"/>
              <a:t>Source and destination of 20 and 22 are different as well as the TTL</a:t>
            </a:r>
          </a:p>
          <a:p>
            <a:pPr lvl="0"/>
            <a:r>
              <a:rPr lang="en-US" dirty="0"/>
              <a:t>20: source 192.168.25.1 destination 192.168.25.50 TTL=64</a:t>
            </a:r>
          </a:p>
          <a:p>
            <a:pPr lvl="0"/>
            <a:r>
              <a:rPr lang="en-US" dirty="0"/>
              <a:t>22: source 192.168.25.50 destination 192.168.25.1 TTL=128</a:t>
            </a:r>
          </a:p>
          <a:p>
            <a:pPr lvl="0"/>
            <a:r>
              <a:rPr lang="en-US" dirty="0"/>
              <a:t>2. Do a little Internet research to discover which operating systems use the specific values in their ping commands.</a:t>
            </a:r>
          </a:p>
          <a:p>
            <a:pPr lvl="0"/>
            <a:r>
              <a:rPr lang="en-US" dirty="0"/>
              <a:t>Linux uses TTL=64 for  ICMP this helps prevent infinite looping.</a:t>
            </a:r>
          </a:p>
          <a:p>
            <a:pPr lvl="0"/>
            <a:r>
              <a:rPr lang="en-US" dirty="0"/>
              <a:t>Windows typical TTL default is 128</a:t>
            </a:r>
          </a:p>
          <a:p>
            <a:pPr lvl="0"/>
            <a:r>
              <a:rPr lang="en-US" dirty="0"/>
              <a:t>3. What  operating system generated the echo request in capture 20?</a:t>
            </a:r>
          </a:p>
          <a:p>
            <a:pPr lvl="0"/>
            <a:r>
              <a:rPr lang="en-US" dirty="0"/>
              <a:t>The operating system used to generate echo request 20 was a Linux operating system.</a:t>
            </a:r>
          </a:p>
          <a:p>
            <a:pPr lvl="0"/>
            <a:r>
              <a:rPr lang="en-US" dirty="0"/>
              <a:t>4. Review packet no. 37 and beyond, what do you think is taking place here? _A pattern of SYN flags followed by reset and acknowledgement. Denied access to file exchange. </a:t>
            </a:r>
          </a:p>
          <a:p>
            <a:pPr lvl="0"/>
            <a:r>
              <a:rPr lang="en-US" dirty="0"/>
              <a:t>5. What is suspicious about the flag settings  for capture 14519</a:t>
            </a:r>
          </a:p>
          <a:p>
            <a:pPr lvl="0"/>
            <a:r>
              <a:rPr lang="en-US" dirty="0"/>
              <a:t>The TCP flags for 14519 were FIN, PSH, URG indicating a termination to an active connection a push flag that asks for data and receiving end buffering data be sent to receiving end process and the urgent flag indicates the receiver process the urgent packs before all other packets.</a:t>
            </a:r>
          </a:p>
          <a:p>
            <a:pPr lvl="0"/>
            <a:r>
              <a:rPr lang="en-US" dirty="0"/>
              <a:t>6. What is the IP of the host being targeted? 192.168.25.50</a:t>
            </a:r>
          </a:p>
          <a:p>
            <a:pPr lvl="0"/>
            <a:r>
              <a:rPr lang="en-US" dirty="0"/>
              <a:t>7. Look at capture 22846. What is suspicious about the flag settings in this packet?</a:t>
            </a:r>
          </a:p>
          <a:p>
            <a:pPr lvl="0"/>
            <a:r>
              <a:rPr lang="en-US" dirty="0"/>
              <a:t>The flag indicates that an active TCP connection was severed indicating no more data coming from the sender.</a:t>
            </a:r>
          </a:p>
          <a:p>
            <a:pPr lvl="0"/>
            <a:r>
              <a:rPr lang="en-US" dirty="0"/>
              <a:t>8. What is the IP address of the host being targeted? 192.168.25.1</a:t>
            </a:r>
          </a:p>
        </p:txBody>
      </p:sp>
    </p:spTree>
    <p:extLst>
      <p:ext uri="{BB962C8B-B14F-4D97-AF65-F5344CB8AC3E}">
        <p14:creationId xmlns:p14="http://schemas.microsoft.com/office/powerpoint/2010/main" val="14551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349485"/>
            <a:ext cx="9144000" cy="1655762"/>
          </a:xfrm>
        </p:spPr>
        <p:txBody>
          <a:bodyPr>
            <a:normAutofit fontScale="92500"/>
          </a:bodyPr>
          <a:lstStyle/>
          <a:p>
            <a:r>
              <a:rPr lang="en-US" sz="3200" dirty="0"/>
              <a:t>SEC290</a:t>
            </a:r>
          </a:p>
          <a:p>
            <a:r>
              <a:rPr lang="en-US" sz="3200" dirty="0"/>
              <a:t>Fundamentals of Infrastructure Security</a:t>
            </a:r>
          </a:p>
          <a:p>
            <a:r>
              <a:rPr lang="en-US" dirty="0"/>
              <a:t>Module 3 Open SSL</a:t>
            </a:r>
          </a:p>
        </p:txBody>
      </p:sp>
    </p:spTree>
    <p:extLst>
      <p:ext uri="{BB962C8B-B14F-4D97-AF65-F5344CB8AC3E}">
        <p14:creationId xmlns:p14="http://schemas.microsoft.com/office/powerpoint/2010/main" val="148550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4" y="891947"/>
            <a:ext cx="2739435" cy="2203412"/>
          </a:xfrm>
        </p:spPr>
        <p:txBody>
          <a:bodyPr>
            <a:normAutofit fontScale="90000"/>
          </a:bodyPr>
          <a:lstStyle/>
          <a:p>
            <a:r>
              <a:rPr lang="en-US" sz="4400" dirty="0"/>
              <a:t>Creating and testing an SSL/TLS file</a:t>
            </a:r>
          </a:p>
        </p:txBody>
      </p:sp>
      <p:pic>
        <p:nvPicPr>
          <p:cNvPr id="4" name="Picture Placeholder 3">
            <a:extLst>
              <a:ext uri="{FF2B5EF4-FFF2-40B4-BE49-F238E27FC236}">
                <a16:creationId xmlns:a16="http://schemas.microsoft.com/office/drawing/2014/main" id="{4AE0D9F1-1DAB-7310-7206-B42CFDCD74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2812" r="22812"/>
          <a:stretch>
            <a:fillRect/>
          </a:stretch>
        </p:blipFill>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3330762"/>
            <a:ext cx="2739435" cy="2688559"/>
          </a:xfrm>
        </p:spPr>
        <p:txBody>
          <a:bodyPr/>
          <a:lstStyle/>
          <a:p>
            <a:r>
              <a:rPr lang="en-US" sz="2000" dirty="0"/>
              <a:t>Take a screenshot of the output in Step 20.</a:t>
            </a:r>
          </a:p>
          <a:p>
            <a:r>
              <a:rPr lang="en-US" sz="2000" dirty="0"/>
              <a:t>It should show the GET request in the Info column.</a:t>
            </a:r>
            <a:endParaRPr lang="en-US" dirty="0"/>
          </a:p>
        </p:txBody>
      </p:sp>
    </p:spTree>
    <p:extLst>
      <p:ext uri="{BB962C8B-B14F-4D97-AF65-F5344CB8AC3E}">
        <p14:creationId xmlns:p14="http://schemas.microsoft.com/office/powerpoint/2010/main" val="42493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4" y="891947"/>
            <a:ext cx="2739435" cy="2203412"/>
          </a:xfrm>
        </p:spPr>
        <p:txBody>
          <a:bodyPr>
            <a:normAutofit fontScale="90000"/>
          </a:bodyPr>
          <a:lstStyle/>
          <a:p>
            <a:r>
              <a:rPr lang="en-US" sz="4400" dirty="0"/>
              <a:t>Creating and testing an SSL/TLS file cont’d</a:t>
            </a:r>
          </a:p>
        </p:txBody>
      </p:sp>
      <p:pic>
        <p:nvPicPr>
          <p:cNvPr id="4" name="Picture Placeholder 3">
            <a:extLst>
              <a:ext uri="{FF2B5EF4-FFF2-40B4-BE49-F238E27FC236}">
                <a16:creationId xmlns:a16="http://schemas.microsoft.com/office/drawing/2014/main" id="{108B1E40-1576-DD23-F2C8-743DD82B08C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2485" r="22485"/>
          <a:stretch>
            <a:fillRect/>
          </a:stretch>
        </p:blipFill>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3330762"/>
            <a:ext cx="2739435" cy="2688559"/>
          </a:xfrm>
        </p:spPr>
        <p:txBody>
          <a:bodyPr/>
          <a:lstStyle/>
          <a:p>
            <a:r>
              <a:rPr lang="en-US" sz="2000" dirty="0"/>
              <a:t>Take a screenshot of the output in </a:t>
            </a:r>
            <a:r>
              <a:rPr lang="en-US" sz="2000"/>
              <a:t>Step 22.</a:t>
            </a:r>
            <a:endParaRPr lang="en-US" sz="2000" dirty="0"/>
          </a:p>
          <a:p>
            <a:r>
              <a:rPr lang="en-US" sz="2000" dirty="0"/>
              <a:t>It should show the decrypted SSL stream.</a:t>
            </a:r>
            <a:endParaRPr lang="en-US" dirty="0"/>
          </a:p>
        </p:txBody>
      </p:sp>
    </p:spTree>
    <p:extLst>
      <p:ext uri="{BB962C8B-B14F-4D97-AF65-F5344CB8AC3E}">
        <p14:creationId xmlns:p14="http://schemas.microsoft.com/office/powerpoint/2010/main" val="81818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349485"/>
            <a:ext cx="9144000" cy="1655762"/>
          </a:xfrm>
        </p:spPr>
        <p:txBody>
          <a:bodyPr>
            <a:normAutofit fontScale="92500"/>
          </a:bodyPr>
          <a:lstStyle/>
          <a:p>
            <a:r>
              <a:rPr lang="en-US" sz="3200" dirty="0"/>
              <a:t>SEC290</a:t>
            </a:r>
          </a:p>
          <a:p>
            <a:r>
              <a:rPr lang="en-US" sz="3200" dirty="0"/>
              <a:t>Fundamentals of Infrastructure Security</a:t>
            </a:r>
          </a:p>
          <a:p>
            <a:r>
              <a:rPr lang="en-US" dirty="0"/>
              <a:t>Module 4 Snort</a:t>
            </a:r>
          </a:p>
        </p:txBody>
      </p:sp>
    </p:spTree>
    <p:extLst>
      <p:ext uri="{BB962C8B-B14F-4D97-AF65-F5344CB8AC3E}">
        <p14:creationId xmlns:p14="http://schemas.microsoft.com/office/powerpoint/2010/main" val="3710904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96649"/>
            <a:ext cx="2739435" cy="1047568"/>
          </a:xfrm>
        </p:spPr>
        <p:txBody>
          <a:bodyPr>
            <a:noAutofit/>
          </a:bodyPr>
          <a:lstStyle/>
          <a:p>
            <a:r>
              <a:rPr lang="en-US" sz="4000" dirty="0"/>
              <a:t>Testing Snort rules</a:t>
            </a:r>
          </a:p>
        </p:txBody>
      </p:sp>
      <p:pic>
        <p:nvPicPr>
          <p:cNvPr id="4" name="Picture Placeholder 3">
            <a:extLst>
              <a:ext uri="{FF2B5EF4-FFF2-40B4-BE49-F238E27FC236}">
                <a16:creationId xmlns:a16="http://schemas.microsoft.com/office/drawing/2014/main" id="{34E31759-775E-44F8-91CE-A0743E3AEEA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959" r="9959"/>
          <a:stretch>
            <a:fillRect/>
          </a:stretch>
        </p:blipFill>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070031"/>
            <a:ext cx="2739435" cy="2688559"/>
          </a:xfrm>
        </p:spPr>
        <p:txBody>
          <a:bodyPr/>
          <a:lstStyle/>
          <a:p>
            <a:r>
              <a:rPr lang="en-US" sz="2000" dirty="0"/>
              <a:t>Take a screenshot of the output in Part 1 Step 17.</a:t>
            </a:r>
          </a:p>
          <a:p>
            <a:r>
              <a:rPr lang="en-US" sz="2000" dirty="0"/>
              <a:t>It should show the transcript of the XMAS scan alert.</a:t>
            </a:r>
            <a:endParaRPr lang="en-US" dirty="0"/>
          </a:p>
        </p:txBody>
      </p:sp>
    </p:spTree>
    <p:extLst>
      <p:ext uri="{BB962C8B-B14F-4D97-AF65-F5344CB8AC3E}">
        <p14:creationId xmlns:p14="http://schemas.microsoft.com/office/powerpoint/2010/main" val="37432913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s xmlns="f681fcbd-d5a2-4336-a092-82e7af704741" xsi:nil="true"/>
    <_ip_UnifiedCompliancePolicyUIAction xmlns="http://schemas.microsoft.com/sharepoint/v3" xsi:nil="true"/>
    <MigrationWizIdDocumentLibraryPermissions xmlns="f681fcbd-d5a2-4336-a092-82e7af704741" xsi:nil="true"/>
    <MigrationWizIdPermissionLevels xmlns="f681fcbd-d5a2-4336-a092-82e7af704741" xsi:nil="true"/>
    <MigrationWizId xmlns="f681fcbd-d5a2-4336-a092-82e7af704741" xsi:nil="true"/>
    <_ip_UnifiedCompliancePolicyProperties xmlns="http://schemas.microsoft.com/sharepoint/v3" xsi:nil="true"/>
    <MigrationWizIdSecurityGroups xmlns="f681fcbd-d5a2-4336-a092-82e7af7047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FF29DAF2B2474CAA0976D75413A80B" ma:contentTypeVersion="20" ma:contentTypeDescription="Create a new document." ma:contentTypeScope="" ma:versionID="f1a4acc4b85180fe6975a37171a89f22">
  <xsd:schema xmlns:xsd="http://www.w3.org/2001/XMLSchema" xmlns:xs="http://www.w3.org/2001/XMLSchema" xmlns:p="http://schemas.microsoft.com/office/2006/metadata/properties" xmlns:ns1="http://schemas.microsoft.com/sharepoint/v3" xmlns:ns3="f681fcbd-d5a2-4336-a092-82e7af704741" xmlns:ns4="c9140fa4-d231-4bf2-8e30-bda3cfa5fa06" targetNamespace="http://schemas.microsoft.com/office/2006/metadata/properties" ma:root="true" ma:fieldsID="d88427010be71365af5c7bdb809d71bb" ns1:_="" ns3:_="" ns4:_="">
    <xsd:import namespace="http://schemas.microsoft.com/sharepoint/v3"/>
    <xsd:import namespace="f681fcbd-d5a2-4336-a092-82e7af704741"/>
    <xsd:import namespace="c9140fa4-d231-4bf2-8e30-bda3cfa5fa06"/>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1fcbd-d5a2-4336-a092-82e7af70474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40fa4-d231-4bf2-8e30-bda3cfa5fa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9C8190-CE04-4B04-BDD3-98C89D360309}">
  <ds:schemaRefs>
    <ds:schemaRef ds:uri="http://schemas.microsoft.com/office/2006/documentManagement/types"/>
    <ds:schemaRef ds:uri="http://purl.org/dc/elements/1.1/"/>
    <ds:schemaRef ds:uri="c9140fa4-d231-4bf2-8e30-bda3cfa5fa06"/>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terms/"/>
    <ds:schemaRef ds:uri="f681fcbd-d5a2-4336-a092-82e7af704741"/>
    <ds:schemaRef ds:uri="http://schemas.microsoft.com/sharepoint/v3"/>
  </ds:schemaRefs>
</ds:datastoreItem>
</file>

<file path=customXml/itemProps2.xml><?xml version="1.0" encoding="utf-8"?>
<ds:datastoreItem xmlns:ds="http://schemas.openxmlformats.org/officeDocument/2006/customXml" ds:itemID="{0D76A087-F172-46B9-A2DB-782D42C9C284}">
  <ds:schemaRefs>
    <ds:schemaRef ds:uri="http://schemas.microsoft.com/sharepoint/v3/contenttype/forms"/>
  </ds:schemaRefs>
</ds:datastoreItem>
</file>

<file path=customXml/itemProps3.xml><?xml version="1.0" encoding="utf-8"?>
<ds:datastoreItem xmlns:ds="http://schemas.openxmlformats.org/officeDocument/2006/customXml" ds:itemID="{36553AF5-258F-41BE-BCB0-58C2BB724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1fcbd-d5a2-4336-a092-82e7af704741"/>
    <ds:schemaRef ds:uri="c9140fa4-d231-4bf2-8e30-bda3cfa5f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3323</TotalTime>
  <Words>1173</Words>
  <Application>Microsoft Office PowerPoint</Application>
  <PresentationFormat>Widescreen</PresentationFormat>
  <Paragraphs>120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Unicode MS</vt:lpstr>
      <vt:lpstr>Century Gothic</vt:lpstr>
      <vt:lpstr>Wingdings 3</vt:lpstr>
      <vt:lpstr>Ion Boardroom</vt:lpstr>
      <vt:lpstr>SEC 290 Fundamentals Of Infrastructure Security </vt:lpstr>
      <vt:lpstr>Contents: </vt:lpstr>
      <vt:lpstr>Course Project </vt:lpstr>
      <vt:lpstr>Basic attack analysis</vt:lpstr>
      <vt:lpstr>Course Project </vt:lpstr>
      <vt:lpstr>Creating and testing an SSL/TLS file</vt:lpstr>
      <vt:lpstr>Creating and testing an SSL/TLS file cont’d</vt:lpstr>
      <vt:lpstr>Course Project </vt:lpstr>
      <vt:lpstr>Testing Snort rules</vt:lpstr>
      <vt:lpstr>Testing Snort rules cont’d</vt:lpstr>
      <vt:lpstr>Creating Snort rules</vt:lpstr>
      <vt:lpstr>Creating Snort rules cont’d</vt:lpstr>
      <vt:lpstr>Course Project </vt:lpstr>
      <vt:lpstr>Linux Processes</vt:lpstr>
      <vt:lpstr>Process Hacker</vt:lpstr>
      <vt:lpstr>Process Monitor</vt:lpstr>
      <vt:lpstr>Course Project </vt:lpstr>
      <vt:lpstr>Time-based Access</vt:lpstr>
      <vt:lpstr>Time-based Access</vt:lpstr>
      <vt:lpstr>PowerPoint Presentation</vt:lpstr>
      <vt:lpstr>Conclusion</vt:lpstr>
      <vt:lpstr>PowerPoint Presentation</vt:lpstr>
      <vt:lpstr>Looking Forward</vt:lpstr>
      <vt:lpstr>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Ashley Kennedy</cp:lastModifiedBy>
  <cp:revision>183</cp:revision>
  <dcterms:created xsi:type="dcterms:W3CDTF">2018-12-20T22:43:36Z</dcterms:created>
  <dcterms:modified xsi:type="dcterms:W3CDTF">2024-04-20T23:50:11Z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0x01010007FF29DAF2B2474CAA0976D75413A80B</vt:lpwstr>
  </property>
</Properties>
</file>