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</p:sldMasterIdLst>
  <p:sldIdLst>
    <p:sldId id="257" r:id="rId6"/>
    <p:sldId id="289" r:id="rId7"/>
    <p:sldId id="272" r:id="rId8"/>
    <p:sldId id="260" r:id="rId9"/>
    <p:sldId id="261" r:id="rId10"/>
    <p:sldId id="262" r:id="rId11"/>
    <p:sldId id="263" r:id="rId12"/>
    <p:sldId id="266" r:id="rId13"/>
    <p:sldId id="273" r:id="rId14"/>
    <p:sldId id="267" r:id="rId15"/>
    <p:sldId id="268" r:id="rId16"/>
    <p:sldId id="270" r:id="rId17"/>
    <p:sldId id="271" r:id="rId18"/>
    <p:sldId id="274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6" r:id="rId28"/>
    <p:sldId id="287" r:id="rId29"/>
    <p:sldId id="288" r:id="rId30"/>
    <p:sldId id="291" r:id="rId31"/>
    <p:sldId id="292" r:id="rId32"/>
    <p:sldId id="29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DD6B-EC2F-4242-BB01-3ADB2EA05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6E81A-1139-4F60-ADAD-CDBFA2DA7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A7DA-A3ED-424E-96DB-EAC43B3A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0E7B-DE6B-4599-AB9A-D6E6D1C5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98F17-D1A4-4B40-8467-04543C7AB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1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4F3F-7F8C-4B62-83A5-552DFB19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B7699-2B3A-4817-9AC3-43FD9282F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3F1A9-6856-45E2-8C6C-5C78A873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807F9-D2C6-4EE6-AE90-327FC325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B0549-8F58-4348-9920-652E9FED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4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1ECD2-AC72-4B39-B658-44039FF9B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CE250-D2E2-4148-B0C4-5EEC101D4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E6582-DD76-46CC-A4B7-7889DF30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9BB8-5380-45F6-85BD-37209F96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1002E-17D0-4016-AA60-4DBD5B8B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05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0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88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3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29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0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10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30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0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5B90-86EC-492C-8440-5BE029FC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4B971-FFBC-444C-9574-9D3B54B72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66CA0-A872-4564-80CA-5FEC4EC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A1036-6CDC-445C-A420-C8F19AA3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5A98F-1722-408F-9EAF-DD105A67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61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03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25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07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5662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48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0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648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09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4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E4D1-759E-4B80-9D6F-7700A8CDD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D5114-CD19-406E-8705-96803BC3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8F7AF-E616-4F57-A855-C02E4119B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85F8-5B2C-49AB-ACE3-206BEDDE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9AD0B-2401-4303-B6E3-E10A44089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8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44CDF-BB67-47FC-BF1B-DB02A6749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57AE-432B-4C7F-AFD5-02DA1AB1A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59AFA-4DCC-4AAB-A636-A768FCC6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A2CC-F2EE-4979-8BBC-A34D0009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14CF7A-3807-4981-82FE-9DFBEED4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DDECA-5A1A-4973-9442-C4828544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19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0A80D-F0D5-4D0E-A595-37B132CF9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C3DE0-C588-424F-99AD-81C63CBF6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99559-C376-4106-B5B8-DE2548E8B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C5DA3-BFFC-4144-9DE2-F9BD5D554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B6C142-9FBA-441E-A2EE-8A26CD28D1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13BFF5-7AB9-4517-84AF-11B4195E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63660-8C4C-44F0-BB2E-A2E06C02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85D26-D27D-4780-B4D8-652336F54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6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FB5D-6D01-46C3-90E2-6EF7C7DD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ABEC61-F94D-46EA-93C3-3D29473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38D31F-B3A3-44A7-BE2E-54CED0016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7FC639-D8CC-4126-AE01-D7ECE4FE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0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11337-DCED-48AE-9781-145604B2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0E84E-2E44-4497-B8AA-769AD7E9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3588F-8746-4FE0-AB58-50B514C8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3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E9AD-7C5B-43BF-BC81-663C3B7F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B248D-04F1-4ACE-8F99-0844D0618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34B85-1772-4F38-A7E7-EB8B511E6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4CC1-4267-4CC4-88D6-3A28AFF5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253FA-41D5-46A5-8FA6-3BB510DA9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524AA-7B5D-4D45-A1D6-B2C17247F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9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1104-3193-4DE3-9579-D9AA8F0EF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F3E60D-5591-47FB-8383-3CF2A6D2F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93396-1B46-429A-A1C7-6319CC46E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BB73A-2A95-4544-9F11-6D8DF3A13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82299-81B8-4894-B8B7-C1A0EF0D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0117A-21AA-4F59-A2B7-7BC19EB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59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317E4F-9347-44CD-9477-1AF2334B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CF40D-687B-4129-846D-C33C3CF7D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5B308-7023-40D0-A9D7-0A50FDE281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4BDDD-E77C-4F65-80AE-A2B49D0566B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94102-7A5A-4E11-ABC2-D0BBAAF8E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0775C-EC89-455E-B408-FFCE8D86F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89097-B4E2-4F9F-9CBE-5C04691F4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8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EC743F4-8769-40B4-85DF-6CB8DE9F66AA}" type="datetimeFigureOut">
              <a:rPr lang="en-US" smtClean="0"/>
              <a:pPr/>
              <a:t>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278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369" y="1079500"/>
            <a:ext cx="4078800" cy="21384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CEIS 114</a:t>
            </a:r>
            <a:br>
              <a:rPr lang="en-US" sz="4400" dirty="0"/>
            </a:br>
            <a:r>
              <a:rPr lang="en-US" sz="4400" dirty="0"/>
              <a:t>Traffic &amp; Emergency signal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369" y="4113213"/>
            <a:ext cx="4078800" cy="165576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Ashley Kennedy</a:t>
            </a:r>
          </a:p>
          <a:p>
            <a:pPr>
              <a:spcAft>
                <a:spcPts val="600"/>
              </a:spcAft>
            </a:pPr>
            <a:r>
              <a:rPr lang="en-US"/>
              <a:t>Feb- 2022</a:t>
            </a:r>
          </a:p>
        </p:txBody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1" r="26402"/>
          <a:stretch/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ED851-54B9-4765-92D2-F0BE443BE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2944090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1858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Screenshot of code in Arduino IDE showing </a:t>
            </a: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name in the comment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Text&#10;&#10;Description automatically generated">
            <a:extLst>
              <a:ext uri="{FF2B5EF4-FFF2-40B4-BE49-F238E27FC236}">
                <a16:creationId xmlns:a16="http://schemas.microsoft.com/office/drawing/2014/main" id="{6DF108C7-9F59-449E-8AA7-151567822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5" b="12855"/>
          <a:stretch>
            <a:fillRect/>
          </a:stretch>
        </p:blipFill>
        <p:spPr>
          <a:xfrm>
            <a:off x="733507" y="1363268"/>
            <a:ext cx="5536001" cy="40727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4202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-coded on electronic circuit board">
            <a:extLst>
              <a:ext uri="{FF2B5EF4-FFF2-40B4-BE49-F238E27FC236}">
                <a16:creationId xmlns:a16="http://schemas.microsoft.com/office/drawing/2014/main" id="{623DB408-0E2C-4224-8F77-19590030DB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CEIS 114</a:t>
            </a:r>
            <a:br>
              <a:rPr lang="en-US" sz="6600"/>
            </a:br>
            <a:r>
              <a:rPr lang="en-US" sz="6600"/>
              <a:t>Module 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Creating a Multiple Traffic Light Controller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Picture of circuit with working LEDs</a:t>
            </a:r>
          </a:p>
        </p:txBody>
      </p:sp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F627EB12-37E4-4DD4-8B68-024B1178C2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" r="1" b="6010"/>
          <a:stretch/>
        </p:blipFill>
        <p:spPr>
          <a:xfrm rot="5400000">
            <a:off x="-454117" y="1485900"/>
            <a:ext cx="5495544" cy="3785616"/>
          </a:xfrm>
          <a:prstGeom prst="rect">
            <a:avLst/>
          </a:prstGeom>
        </p:spPr>
      </p:pic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D20B8166-47EB-403C-BC52-A52D11CAF4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r="15699" b="-2"/>
          <a:stretch/>
        </p:blipFill>
        <p:spPr>
          <a:xfrm rot="5400000">
            <a:off x="4347972" y="644652"/>
            <a:ext cx="2679192" cy="2651760"/>
          </a:xfrm>
          <a:prstGeom prst="rect">
            <a:avLst/>
          </a:prstGeom>
        </p:spPr>
      </p:pic>
      <p:pic>
        <p:nvPicPr>
          <p:cNvPr id="10" name="Picture 9" descr="A circuit board with wires&#10;&#10;Description automatically generated with low confidence">
            <a:extLst>
              <a:ext uri="{FF2B5EF4-FFF2-40B4-BE49-F238E27FC236}">
                <a16:creationId xmlns:a16="http://schemas.microsoft.com/office/drawing/2014/main" id="{6FC4847A-AE24-41CB-8F3B-F6984E84B1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r="15318" b="-2"/>
          <a:stretch/>
        </p:blipFill>
        <p:spPr>
          <a:xfrm rot="5400000">
            <a:off x="4347972" y="3461004"/>
            <a:ext cx="2679192" cy="265176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8099" y="2368296"/>
            <a:ext cx="3721608" cy="3502152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Colored LEDs: Red, Yellow and Green (two sets)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220 Ohm Resistors (optional)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148538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Screenshot of code in Arduino IDE showing </a:t>
            </a:r>
            <a:r>
              <a:rPr lang="en-US" sz="2000" b="1"/>
              <a:t>your name in the comment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FE78C6E-5B55-4E9B-8CD3-69C24BD45F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4" b="-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3650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ADDAC9A6-C031-4BEC-8010-EA7146412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CEIS 114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Creating a Multiple Traffic Light Controller with a Cross Walk</a:t>
            </a:r>
          </a:p>
        </p:txBody>
      </p:sp>
    </p:spTree>
    <p:extLst>
      <p:ext uri="{BB962C8B-B14F-4D97-AF65-F5344CB8AC3E}">
        <p14:creationId xmlns:p14="http://schemas.microsoft.com/office/powerpoint/2010/main" val="357188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C28A69-9B26-45AC-AFF7-719A7A50A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654" y="991443"/>
            <a:ext cx="4646295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Picture of circuit with working LEDs</a:t>
            </a:r>
          </a:p>
        </p:txBody>
      </p:sp>
      <p:pic>
        <p:nvPicPr>
          <p:cNvPr id="5" name="Picture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B10D32C-2C63-4C47-9237-2A01D47E9A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r="16271" b="1"/>
          <a:stretch/>
        </p:blipFill>
        <p:spPr>
          <a:xfrm rot="5400000">
            <a:off x="-84773" y="84772"/>
            <a:ext cx="6858000" cy="66884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383398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55" y="2285541"/>
            <a:ext cx="457200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45654" y="2684095"/>
            <a:ext cx="4646295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Colored LEDs: Red, Yellow and Green (two sets)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220 Ohm Resistors (optional)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Push Button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800"/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04299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Screenshot of code in Arduino IDE showing </a:t>
            </a: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your name in the comment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Text&#10;&#10;Description automatically generated">
            <a:extLst>
              <a:ext uri="{FF2B5EF4-FFF2-40B4-BE49-F238E27FC236}">
                <a16:creationId xmlns:a16="http://schemas.microsoft.com/office/drawing/2014/main" id="{AECC0243-6EE0-4771-88C1-384F4B544F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0" b="8350"/>
          <a:stretch>
            <a:fillRect/>
          </a:stretch>
        </p:blipFill>
        <p:spPr>
          <a:xfrm>
            <a:off x="5922492" y="1363257"/>
            <a:ext cx="5536001" cy="407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28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548499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50DFFF"/>
                </a:solidFill>
                <a:latin typeface="+mn-lt"/>
                <a:ea typeface="+mn-ea"/>
                <a:cs typeface="+mn-cs"/>
              </a:rPr>
              <a:t>Screenshot of output in Serial Monitor</a:t>
            </a:r>
            <a:endParaRPr lang="en-US" sz="2000" b="1" kern="1200">
              <a:solidFill>
                <a:srgbClr val="50D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9CF51164-1724-4118-BA83-C76C578951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" r="10382"/>
          <a:stretch/>
        </p:blipFill>
        <p:spPr>
          <a:xfrm>
            <a:off x="2069614" y="2427541"/>
            <a:ext cx="799767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53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F2A14CFE-8970-4E6C-ACA7-670226F41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</a:rPr>
              <a:t>CEIS 114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Module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Creating a Multiple Traffic Light Controller with a Cross Walk  and an Emergency Buzzer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Picture of circuit with working LEDs and LCD display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/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Colored LEDs: Red, Yellow and Green (two sets)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/>
              <a:t>220 Ohm Resistors (optional)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/>
              <a:t>Push Button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LCD Unit  with Message Display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2000"/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5" name="Picture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9C354F-E388-4F04-A66E-8A85149316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r="11834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02330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lowing circuit board">
            <a:extLst>
              <a:ext uri="{FF2B5EF4-FFF2-40B4-BE49-F238E27FC236}">
                <a16:creationId xmlns:a16="http://schemas.microsoft.com/office/drawing/2014/main" id="{CA904F38-26EF-47B5-B954-F7A208C753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083233-3914-4B7B-8FCE-9D01410E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Introduction-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18F86-BF21-4A49-8E2D-AEDA75B03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Build Arduino circuit traffic signal prototype.</a:t>
            </a:r>
          </a:p>
          <a:p>
            <a:r>
              <a:rPr lang="en-US" sz="2000" dirty="0">
                <a:solidFill>
                  <a:srgbClr val="FFFFFF"/>
                </a:solidFill>
              </a:rPr>
              <a:t>Wiring and sensors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Coding and serial monitoring</a:t>
            </a:r>
          </a:p>
          <a:p>
            <a:r>
              <a:rPr lang="en-US" sz="2000" dirty="0">
                <a:solidFill>
                  <a:srgbClr val="FFFFFF"/>
                </a:solidFill>
              </a:rPr>
              <a:t>Program ESP 32 microcontroller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Add Emergency signal and motion sensor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61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7908" y="5086350"/>
            <a:ext cx="2446465" cy="11782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Screenshot of </a:t>
            </a:r>
            <a:r>
              <a:rPr lang="en-US"/>
              <a:t>code in Arduino IDE showing </a:t>
            </a:r>
            <a:r>
              <a:rPr lang="en-US" b="1"/>
              <a:t>your name in the comment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854338-B45C-40BB-B7C3-C0E4C07A97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167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E9C5405-4A49-4E12-98FD-8966C1118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BAFBDD6-35EA-4318-81BD-034C7303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668AFA7-0343-4462-B952-29775C02D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4648893E-8D29-41D8-9259-BA8B1FA77A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9" b="8969"/>
          <a:stretch>
            <a:fillRect/>
          </a:stretch>
        </p:blipFill>
        <p:spPr>
          <a:xfrm>
            <a:off x="643467" y="680658"/>
            <a:ext cx="6686077" cy="5279383"/>
          </a:xfrm>
          <a:prstGeom prst="rect">
            <a:avLst/>
          </a:prstGeom>
        </p:spPr>
      </p:pic>
      <p:sp>
        <p:nvSpPr>
          <p:cNvPr id="23" name="Rectangle 8">
            <a:extLst>
              <a:ext uri="{FF2B5EF4-FFF2-40B4-BE49-F238E27FC236}">
                <a16:creationId xmlns:a16="http://schemas.microsoft.com/office/drawing/2014/main" id="{FABAF75E-3794-4E38-AFE5-55C26244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872" y="1062401"/>
            <a:ext cx="3262028" cy="2733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29872" y="3799647"/>
            <a:ext cx="3262028" cy="14164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kern="120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Screenshot of output in Serial Monitor</a:t>
            </a:r>
            <a:endParaRPr lang="en-US" sz="1800" b="1" kern="1200">
              <a:solidFill>
                <a:srgbClr val="FE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12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903" y="949325"/>
            <a:ext cx="8071706" cy="2387600"/>
          </a:xfrm>
        </p:spPr>
        <p:txBody>
          <a:bodyPr>
            <a:normAutofit/>
          </a:bodyPr>
          <a:lstStyle/>
          <a:p>
            <a:pPr algn="l"/>
            <a:r>
              <a:rPr lang="en-US" sz="5100">
                <a:solidFill>
                  <a:schemeClr val="bg1"/>
                </a:solidFill>
              </a:rPr>
              <a:t>CEIS 114</a:t>
            </a:r>
            <a:br>
              <a:rPr lang="en-US" sz="5100">
                <a:solidFill>
                  <a:schemeClr val="bg1"/>
                </a:solidFill>
              </a:rPr>
            </a:br>
            <a:r>
              <a:rPr lang="en-US" sz="5100">
                <a:solidFill>
                  <a:schemeClr val="bg1"/>
                </a:solidFill>
              </a:rPr>
              <a:t>Final Project Component – Option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2902" y="3429000"/>
            <a:ext cx="8071697" cy="1655762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solidFill>
                  <a:schemeClr val="bg1"/>
                </a:solidFill>
              </a:rPr>
              <a:t>Creating a Multiple Traffic Light Controller with a Cross Walk and an Emergency Buzzer with SMART sensor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5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899" y="669925"/>
            <a:ext cx="4414629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>
                <a:solidFill>
                  <a:schemeClr val="bg1"/>
                </a:solidFill>
              </a:rPr>
              <a:t>Picture of circuit with working LEDs and LCD display</a:t>
            </a:r>
          </a:p>
        </p:txBody>
      </p:sp>
      <p:pic>
        <p:nvPicPr>
          <p:cNvPr id="5" name="Picture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0123B42-5C61-4AD0-943D-8D98D5A9DE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r="1516"/>
          <a:stretch/>
        </p:blipFill>
        <p:spPr>
          <a:xfrm rot="5400000">
            <a:off x="-552449" y="552449"/>
            <a:ext cx="6858000" cy="575310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026340"/>
            <a:ext cx="1089660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8899" y="2400304"/>
            <a:ext cx="4414629" cy="3441692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ESP 32 Board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Colored LEDs: Red, Yellow and Green (two sets)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One Blue LED – Emergency Light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220 Ohm Resistors (optional)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Push Buttons - 2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LCD Unit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Buzzer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PIR Motion Sensor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Router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bg1"/>
                </a:solidFill>
              </a:rPr>
              <a:t>Breadboard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0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C5406F6-EA6D-4A56-A31A-F6A2653125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Screenshot of code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/>
              <a:t>Screenshot of code in Arduino IDE showing </a:t>
            </a:r>
            <a:r>
              <a:rPr lang="en-US" sz="2000" b="1"/>
              <a:t>your name in the comment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9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C5405-4A49-4E12-98FD-8966C1118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B9823A-85C3-4837-8700-3D94F9B36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7235" y="0"/>
            <a:ext cx="789032" cy="6865831"/>
          </a:xfrm>
          <a:custGeom>
            <a:avLst/>
            <a:gdLst>
              <a:gd name="connsiteX0" fmla="*/ 2648 w 789032"/>
              <a:gd name="connsiteY0" fmla="*/ 0 h 6865831"/>
              <a:gd name="connsiteX1" fmla="*/ 789032 w 789032"/>
              <a:gd name="connsiteY1" fmla="*/ 0 h 6865831"/>
              <a:gd name="connsiteX2" fmla="*/ 789032 w 789032"/>
              <a:gd name="connsiteY2" fmla="*/ 1621639 h 6865831"/>
              <a:gd name="connsiteX3" fmla="*/ 789032 w 789032"/>
              <a:gd name="connsiteY3" fmla="*/ 1900580 h 6865831"/>
              <a:gd name="connsiteX4" fmla="*/ 789032 w 789032"/>
              <a:gd name="connsiteY4" fmla="*/ 6865831 h 6865831"/>
              <a:gd name="connsiteX5" fmla="*/ 0 w 789032"/>
              <a:gd name="connsiteY5" fmla="*/ 6399058 h 6865831"/>
              <a:gd name="connsiteX6" fmla="*/ 0 w 789032"/>
              <a:gd name="connsiteY6" fmla="*/ 1154866 h 6865831"/>
              <a:gd name="connsiteX7" fmla="*/ 2648 w 789032"/>
              <a:gd name="connsiteY7" fmla="*/ 1156433 h 6865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9032" h="6865831">
                <a:moveTo>
                  <a:pt x="2648" y="0"/>
                </a:moveTo>
                <a:lnTo>
                  <a:pt x="789032" y="0"/>
                </a:lnTo>
                <a:lnTo>
                  <a:pt x="789032" y="1621639"/>
                </a:lnTo>
                <a:lnTo>
                  <a:pt x="789032" y="1900580"/>
                </a:lnTo>
                <a:lnTo>
                  <a:pt x="789032" y="6865831"/>
                </a:lnTo>
                <a:lnTo>
                  <a:pt x="0" y="6399058"/>
                </a:lnTo>
                <a:lnTo>
                  <a:pt x="0" y="1154866"/>
                </a:lnTo>
                <a:lnTo>
                  <a:pt x="2648" y="115643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5BAFBDD6-35EA-4318-81BD-034C7303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17236" y="887217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668AFA7-0343-4462-B952-29775C02D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498749" cy="6150193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08D1911-D59D-4434-8F42-50A9940F77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5" b="15515"/>
          <a:stretch>
            <a:fillRect/>
          </a:stretch>
        </p:blipFill>
        <p:spPr>
          <a:xfrm>
            <a:off x="643467" y="860944"/>
            <a:ext cx="6686077" cy="4918812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FABAF75E-3794-4E38-AFE5-55C262447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04744" y="0"/>
            <a:ext cx="43842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9872" y="1062401"/>
            <a:ext cx="3262028" cy="27338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Screenshot of Serial Monitor in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29872" y="3799647"/>
            <a:ext cx="3262028" cy="14164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kern="120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Screenshot of output in Serial Monitor</a:t>
            </a:r>
            <a:endParaRPr lang="en-US" sz="1800" b="1" kern="1200">
              <a:solidFill>
                <a:srgbClr val="FE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162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736448-4C98-47E1-9CD6-FD3824A87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Troubles with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08C68B-6355-49EF-B0EF-DDD693A75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biggest problem I had with this circuit was the LCD screen. I was able to get the screen to power on but I couldn’t get the message to display. In the project guide and recordings I found a few possibilities but it came down to the screw on the back to adjust the contrast of the screen. </a:t>
            </a:r>
          </a:p>
        </p:txBody>
      </p:sp>
    </p:spTree>
    <p:extLst>
      <p:ext uri="{BB962C8B-B14F-4D97-AF65-F5344CB8AC3E}">
        <p14:creationId xmlns:p14="http://schemas.microsoft.com/office/powerpoint/2010/main" val="2949492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F7EA2-740D-4E0D-9C65-441AE153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Job skills learned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501AE-B394-4444-BA89-4D6E50D47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Microcontrollers</a:t>
            </a:r>
          </a:p>
          <a:p>
            <a:r>
              <a:rPr lang="en-US" dirty="0"/>
              <a:t>Wiring </a:t>
            </a:r>
          </a:p>
          <a:p>
            <a:r>
              <a:rPr lang="en-US" dirty="0"/>
              <a:t>Coding</a:t>
            </a:r>
          </a:p>
          <a:p>
            <a:r>
              <a:rPr lang="en-US" dirty="0"/>
              <a:t>Sensors</a:t>
            </a:r>
          </a:p>
          <a:p>
            <a:r>
              <a:rPr lang="en-US" dirty="0"/>
              <a:t>Building a prototype</a:t>
            </a:r>
          </a:p>
          <a:p>
            <a:r>
              <a:rPr lang="en-US" dirty="0"/>
              <a:t>Following instructions and troubleshooting</a:t>
            </a:r>
          </a:p>
          <a:p>
            <a:r>
              <a:rPr lang="en-US" dirty="0"/>
              <a:t>Arduino IDE &amp; serial monitoring </a:t>
            </a:r>
          </a:p>
        </p:txBody>
      </p:sp>
    </p:spTree>
    <p:extLst>
      <p:ext uri="{BB962C8B-B14F-4D97-AF65-F5344CB8AC3E}">
        <p14:creationId xmlns:p14="http://schemas.microsoft.com/office/powerpoint/2010/main" val="1640219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!!BGRectangle">
            <a:extLst>
              <a:ext uri="{FF2B5EF4-FFF2-40B4-BE49-F238E27FC236}">
                <a16:creationId xmlns:a16="http://schemas.microsoft.com/office/drawing/2014/main" id="{89C1B8B3-9FDD-4D8C-9C4D-2FD7CFA2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Computer 3D windows background">
            <a:extLst>
              <a:ext uri="{FF2B5EF4-FFF2-40B4-BE49-F238E27FC236}">
                <a16:creationId xmlns:a16="http://schemas.microsoft.com/office/drawing/2014/main" id="{D0308ADF-3707-4AE6-9E1B-22A75011E4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C1BE35E-C831-49DC-BB21-B74EF8A43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480" y="1200152"/>
            <a:ext cx="6897171" cy="4457696"/>
          </a:xfrm>
        </p:spPr>
        <p:txBody>
          <a:bodyPr anchor="ctr">
            <a:normAutofit/>
          </a:bodyPr>
          <a:lstStyle/>
          <a:p>
            <a:pPr algn="r"/>
            <a:r>
              <a:rPr lang="en-US" sz="8000" dirty="0">
                <a:solidFill>
                  <a:srgbClr val="FFFFFF"/>
                </a:solidFill>
              </a:rPr>
              <a:t>The End</a:t>
            </a:r>
          </a:p>
        </p:txBody>
      </p:sp>
      <p:sp>
        <p:nvSpPr>
          <p:cNvPr id="22" name="!!Line">
            <a:extLst>
              <a:ext uri="{FF2B5EF4-FFF2-40B4-BE49-F238E27FC236}">
                <a16:creationId xmlns:a16="http://schemas.microsoft.com/office/drawing/2014/main" id="{93A9CEA1-EFF3-40F6-AB36-E232925E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4632" y="2286000"/>
            <a:ext cx="27432" cy="228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3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Electronics protoboard">
            <a:extLst>
              <a:ext uri="{FF2B5EF4-FFF2-40B4-BE49-F238E27FC236}">
                <a16:creationId xmlns:a16="http://schemas.microsoft.com/office/drawing/2014/main" id="{8FE06D6F-C0E6-4483-A758-380CE45D8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CEIS 114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Module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Project Plan for IoT Traffic Controller</a:t>
            </a:r>
          </a:p>
        </p:txBody>
      </p:sp>
    </p:spTree>
    <p:extLst>
      <p:ext uri="{BB962C8B-B14F-4D97-AF65-F5344CB8AC3E}">
        <p14:creationId xmlns:p14="http://schemas.microsoft.com/office/powerpoint/2010/main" val="6503096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Inventory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ESP 32 Board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Colored LEDs: Red, Yellow, Green, and Blue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220 Ohm Resistors (optional)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Breadboard(s)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LCD Unit with I2C Adapter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Active Buzzer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Mini Router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Push Button(s) 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700"/>
              <a:t>PIR Motion Sensor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lvl="0"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4" name="Picture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0FF6480A-4FE0-4FEE-96EB-4E7D60C569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5" b="3470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7E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61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1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685800"/>
            <a:ext cx="4353116" cy="1474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ESP32 (Picture)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1442" y="2447337"/>
            <a:ext cx="4353116" cy="37704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595959"/>
                </a:solidFill>
              </a:rPr>
              <a:t>Microcontroller mounted and powered ON</a:t>
            </a:r>
          </a:p>
          <a:p>
            <a:pPr lvl="0"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595959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595959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595959"/>
              </a:solidFill>
            </a:endParaRPr>
          </a:p>
        </p:txBody>
      </p:sp>
      <p:pic>
        <p:nvPicPr>
          <p:cNvPr id="4" name="Picture Placeholder 3" descr="Text, calendar&#10;&#10;Description automatically generated">
            <a:extLst>
              <a:ext uri="{FF2B5EF4-FFF2-40B4-BE49-F238E27FC236}">
                <a16:creationId xmlns:a16="http://schemas.microsoft.com/office/drawing/2014/main" id="{9A969843-C287-4F7A-A48F-287D550110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5"/>
          <a:stretch/>
        </p:blipFill>
        <p:spPr>
          <a:xfrm rot="5400000">
            <a:off x="6414343" y="1582153"/>
            <a:ext cx="5531972" cy="373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4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Installation of Arduino 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Screenshot of Arduino IDE with </a:t>
            </a: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 </a:t>
            </a: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selected from Tools menu. </a:t>
            </a:r>
            <a:endParaRPr lang="en-US" sz="200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3A7F19A-40BB-4F61-A4D0-6E61BB6ECD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6" b="5706"/>
          <a:stretch>
            <a:fillRect/>
          </a:stretch>
        </p:blipFill>
        <p:spPr>
          <a:xfrm>
            <a:off x="5922492" y="1364368"/>
            <a:ext cx="5536001" cy="407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0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ESP32 WiFi Scan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1548499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C972"/>
                </a:solidFill>
                <a:latin typeface="+mn-lt"/>
                <a:ea typeface="+mn-ea"/>
                <a:cs typeface="+mn-cs"/>
              </a:rPr>
              <a:t>Screenshot of </a:t>
            </a:r>
            <a:r>
              <a:rPr lang="en-US" sz="2000" b="1" kern="1200">
                <a:solidFill>
                  <a:srgbClr val="FFC972"/>
                </a:solidFill>
                <a:latin typeface="+mn-lt"/>
                <a:ea typeface="+mn-ea"/>
                <a:cs typeface="+mn-cs"/>
              </a:rPr>
              <a:t>Serial Monitor </a:t>
            </a:r>
            <a:r>
              <a:rPr lang="en-US" sz="2000" kern="1200">
                <a:solidFill>
                  <a:srgbClr val="FFC972"/>
                </a:solidFill>
                <a:latin typeface="+mn-lt"/>
                <a:ea typeface="+mn-ea"/>
                <a:cs typeface="+mn-cs"/>
              </a:rPr>
              <a:t>in Arduino IDE showing the available networks </a:t>
            </a:r>
            <a:endParaRPr lang="en-US" sz="2000" b="1" kern="1200">
              <a:solidFill>
                <a:srgbClr val="FFC972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798D7D1D-B10D-4C0E-93E3-6A812ACDA92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0" r="40998" b="2300"/>
          <a:stretch/>
        </p:blipFill>
        <p:spPr>
          <a:xfrm>
            <a:off x="3357315" y="2427541"/>
            <a:ext cx="5422270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62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Picture of circuit with working LEDs</a:t>
            </a:r>
          </a:p>
        </p:txBody>
      </p:sp>
      <p:pic>
        <p:nvPicPr>
          <p:cNvPr id="5" name="Picture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1A340AA-D62F-4816-9281-D670BFCB14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02" b="-3"/>
          <a:stretch/>
        </p:blipFill>
        <p:spPr>
          <a:xfrm rot="5400000">
            <a:off x="-36576" y="36570"/>
            <a:ext cx="4005072" cy="393192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3EBEC610-006E-4A2A-8D85-E2FFC514B3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02" b="-3"/>
          <a:stretch/>
        </p:blipFill>
        <p:spPr>
          <a:xfrm rot="5400000">
            <a:off x="8223505" y="36576"/>
            <a:ext cx="4005071" cy="393192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6864759-7C7F-480B-9667-F8A1562526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02" b="-3"/>
          <a:stretch/>
        </p:blipFill>
        <p:spPr>
          <a:xfrm rot="5400000">
            <a:off x="4102608" y="36576"/>
            <a:ext cx="4005072" cy="39319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816DFD-C4B4-4B75-914C-70EC748D6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80266" y="4435052"/>
            <a:ext cx="7104188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ESP 32 Board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Colored LEDs: Red, Yellow and Green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220 Ohm Resistors (optional)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Wires</a:t>
            </a:r>
          </a:p>
          <a:p>
            <a:pPr lvl="0" indent="-228600">
              <a:buFont typeface="Arial" panose="020B0604020202020204" pitchFamily="34" charset="0"/>
              <a:buChar char="•"/>
            </a:pPr>
            <a:r>
              <a:rPr lang="en-US" sz="1500"/>
              <a:t>Breadboard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3103495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lectronic circuit board with processor">
            <a:extLst>
              <a:ext uri="{FF2B5EF4-FFF2-40B4-BE49-F238E27FC236}">
                <a16:creationId xmlns:a16="http://schemas.microsoft.com/office/drawing/2014/main" id="{ECBB8A70-12E5-43A6-87E3-DFD1E87DD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6" b="131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/>
              <a:t>CEIS 114</a:t>
            </a:r>
            <a:br>
              <a:rPr lang="en-US" sz="4000"/>
            </a:br>
            <a:r>
              <a:rPr lang="en-US" sz="4000"/>
              <a:t>Module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2000" b="1"/>
              <a:t>Creating the Traffic Controller</a:t>
            </a:r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3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3399</TotalTime>
  <Words>598</Words>
  <Application>Microsoft Office PowerPoint</Application>
  <PresentationFormat>Widescreen</PresentationFormat>
  <Paragraphs>107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Calisto MT</vt:lpstr>
      <vt:lpstr>Wingdings 2</vt:lpstr>
      <vt:lpstr>Office Theme</vt:lpstr>
      <vt:lpstr>Slate</vt:lpstr>
      <vt:lpstr>CEIS 114 Traffic &amp; Emergency signal</vt:lpstr>
      <vt:lpstr>Introduction-</vt:lpstr>
      <vt:lpstr>CEIS 114 Module 2</vt:lpstr>
      <vt:lpstr>Inventory (Picture)</vt:lpstr>
      <vt:lpstr>ESP32 (Picture)</vt:lpstr>
      <vt:lpstr>Installation of Arduino IDE</vt:lpstr>
      <vt:lpstr>ESP32 WiFi Scan</vt:lpstr>
      <vt:lpstr>Picture of circuit with working LEDs</vt:lpstr>
      <vt:lpstr>CEIS 114 Module 3</vt:lpstr>
      <vt:lpstr>Screenshot of code in Arduino IDE</vt:lpstr>
      <vt:lpstr>CEIS 114 Module 4</vt:lpstr>
      <vt:lpstr>Picture of circuit with working LEDs</vt:lpstr>
      <vt:lpstr>Screenshot of code in Arduino IDE</vt:lpstr>
      <vt:lpstr>CEIS 114 Module 5</vt:lpstr>
      <vt:lpstr>Picture of circuit with working LEDs</vt:lpstr>
      <vt:lpstr>Screenshot of code in Arduino IDE</vt:lpstr>
      <vt:lpstr>Screenshot of Serial Monitor in Arduino IDE</vt:lpstr>
      <vt:lpstr>CEIS 114 Module 6</vt:lpstr>
      <vt:lpstr>Picture of circuit with working LEDs and LCD display</vt:lpstr>
      <vt:lpstr>Screenshot of code in Arduino IDE</vt:lpstr>
      <vt:lpstr>Screenshot of Serial Monitor in Arduino IDE</vt:lpstr>
      <vt:lpstr>CEIS 114 Final Project Component – Option 2</vt:lpstr>
      <vt:lpstr>Picture of circuit with working LEDs and LCD display</vt:lpstr>
      <vt:lpstr>Screenshot of code in Arduino IDE</vt:lpstr>
      <vt:lpstr>Screenshot of Serial Monitor in Arduino IDE</vt:lpstr>
      <vt:lpstr>Troubles with project</vt:lpstr>
      <vt:lpstr>Job skills learned 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CEIS 114 Traffic &amp; Emergency signal</dc:title>
  <dc:creator>Ashley Kennedy</dc:creator>
  <cp:lastModifiedBy>Ashley Kennedy</cp:lastModifiedBy>
  <cp:revision>1</cp:revision>
  <dcterms:created xsi:type="dcterms:W3CDTF">2022-02-23T14:54:39Z</dcterms:created>
  <dcterms:modified xsi:type="dcterms:W3CDTF">2022-02-25T23:34:26Z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